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2"/>
  </p:notesMasterIdLst>
  <p:handoutMasterIdLst>
    <p:handoutMasterId r:id="rId53"/>
  </p:handoutMasterIdLst>
  <p:sldIdLst>
    <p:sldId id="257" r:id="rId5"/>
    <p:sldId id="336" r:id="rId6"/>
    <p:sldId id="371" r:id="rId7"/>
    <p:sldId id="341" r:id="rId8"/>
    <p:sldId id="354" r:id="rId9"/>
    <p:sldId id="338" r:id="rId10"/>
    <p:sldId id="339" r:id="rId11"/>
    <p:sldId id="347" r:id="rId12"/>
    <p:sldId id="366" r:id="rId13"/>
    <p:sldId id="349" r:id="rId14"/>
    <p:sldId id="372" r:id="rId15"/>
    <p:sldId id="377" r:id="rId16"/>
    <p:sldId id="351" r:id="rId17"/>
    <p:sldId id="375" r:id="rId18"/>
    <p:sldId id="350" r:id="rId19"/>
    <p:sldId id="358" r:id="rId20"/>
    <p:sldId id="373" r:id="rId21"/>
    <p:sldId id="376" r:id="rId22"/>
    <p:sldId id="374" r:id="rId23"/>
    <p:sldId id="326" r:id="rId24"/>
    <p:sldId id="334" r:id="rId25"/>
    <p:sldId id="359" r:id="rId26"/>
    <p:sldId id="355" r:id="rId27"/>
    <p:sldId id="370" r:id="rId28"/>
    <p:sldId id="352" r:id="rId29"/>
    <p:sldId id="368" r:id="rId30"/>
    <p:sldId id="328" r:id="rId31"/>
    <p:sldId id="367" r:id="rId32"/>
    <p:sldId id="361" r:id="rId33"/>
    <p:sldId id="353" r:id="rId34"/>
    <p:sldId id="365" r:id="rId35"/>
    <p:sldId id="378" r:id="rId36"/>
    <p:sldId id="340" r:id="rId37"/>
    <p:sldId id="342" r:id="rId38"/>
    <p:sldId id="343" r:id="rId39"/>
    <p:sldId id="346" r:id="rId40"/>
    <p:sldId id="362" r:id="rId41"/>
    <p:sldId id="345" r:id="rId42"/>
    <p:sldId id="369" r:id="rId43"/>
    <p:sldId id="329" r:id="rId44"/>
    <p:sldId id="327" r:id="rId45"/>
    <p:sldId id="330" r:id="rId46"/>
    <p:sldId id="304" r:id="rId47"/>
    <p:sldId id="363" r:id="rId48"/>
    <p:sldId id="364" r:id="rId49"/>
    <p:sldId id="269" r:id="rId50"/>
    <p:sldId id="270" r:id="rId51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63CD9A-A58C-47CE-98ED-BE514FF21CB7}" v="1" dt="2026-04-28T13:21:31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660"/>
  </p:normalViewPr>
  <p:slideViewPr>
    <p:cSldViewPr>
      <p:cViewPr varScale="1">
        <p:scale>
          <a:sx n="66" d="100"/>
          <a:sy n="66" d="100"/>
        </p:scale>
        <p:origin x="11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r">
              <a:defRPr sz="1200"/>
            </a:lvl1pPr>
          </a:lstStyle>
          <a:p>
            <a:fld id="{E9C73C69-7D4D-43EA-B018-46C87C4D59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785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5" tIns="46237" rIns="92475" bIns="4623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75" tIns="46237" rIns="92475" bIns="462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r">
              <a:defRPr sz="1200"/>
            </a:lvl1pPr>
          </a:lstStyle>
          <a:p>
            <a:fld id="{EB106F8B-4465-4F8C-B45E-836AEA46F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04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80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82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7EA7C-6973-3D39-11E8-9CDA71C2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4EE281-2012-1BC9-57C2-80E647EE8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CAC15-22A7-5451-DE82-75B5C1939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C110F-0283-71FB-AC83-CB94702883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688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516FB-8086-0087-0325-2C9D16AE5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1CEEE-FEF4-ED5F-DBC7-869666E9D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343F4-2410-5D1E-07A0-C067D7287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84EB9-4737-4A3C-46B9-61BF8EC3CB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37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6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B9BD7-B353-E1E4-1CCB-1C77C02F5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7A872-FA7D-DAAF-5A17-C2764BE00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D53E6B-736D-9733-57A3-4B121A717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0FF0B-1F45-737D-ACEA-7C250FE61E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47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20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18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BEC31-DA7F-EF44-3DAE-0A4411BC8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68574-9922-D4B3-8B17-6D8084618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73054-7DD6-4D96-7AD1-5BEB7ABAB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9896F-FB06-49AB-1BAD-6B1E4C297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86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4E082-4F70-D5B2-FC3A-BBD88498B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CAB13-249C-5FCB-8401-0AB51EE23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B622A-7D90-B91E-CEA7-B99F3DA44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CE58A-1430-8FA5-4EF5-72E0EEBA7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22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5CF2B-6245-B02B-A26B-97282024C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B1709-BDC0-4604-B3F0-1E24CE884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936A9-CC7E-3E7C-6F49-B72D1F677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D394E-4982-F48C-887D-37BC82464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76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65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55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59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04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C88B3-A65B-491D-78D5-B949932D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6D7DF7-DA09-7846-EE35-F296350C0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4E642-0F5D-8439-E508-5677F3436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9A4F4-D681-077F-7A53-AF3C3BF2E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9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80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072F9-140D-EC8E-220E-054672221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85CC4-30C5-A0A4-34ED-983764015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28387-DCD3-FC7D-68E2-5B94230B8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92E1C-8A94-795D-344F-5EBE703E1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03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14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E00F-F724-4A3E-1839-483D29B2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F938D4-84B3-91E1-8634-92CDE07C0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293B7E-8E4C-9B31-EA24-33BC63A13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4DC78-0F9F-4238-396A-2B5F15D2F9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72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16A7D-781A-8F22-CC9C-E7BABC2F5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067404-4650-3624-6A28-11D5B0AA9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F4B73-9A2D-0EAF-53C1-DEEC73850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73154-ECC9-68D1-A4B8-A46B7A435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519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2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04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A5AD-4D78-0954-DECD-CC8D8AEA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6C6DD-903A-7E6F-76A1-EB27ED4DA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3A1C2F-80BB-D992-940C-4F8A0DE81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FEAC0-902D-F637-DBA4-5172D96F1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281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473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032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738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43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021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183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E14B2-55CB-57D8-A375-AD1B242B7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7BE93-BE83-041E-8021-5A568EDEB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155D4-7F41-DE6E-1BA7-D565579AB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1CDBF-F927-726A-54F3-7751F73DE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7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846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668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88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185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64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5828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082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E6AAE417-8F63-78BF-E775-425835536D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940A1B80-29A8-B1AC-5EF8-48B26108C0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4250564D-21DE-69B3-09D5-5F6082B9F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992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9809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3625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7442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3DB127-FB69-4ED7-AD74-41CCCBA6FB04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EB6BB0FC-3C49-701B-A52C-72ABEE53FF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D3DEA98C-34A0-7847-2D83-8C96F10AE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A2F627D7-FE11-3FAE-74A8-38DC02AA7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992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9809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3625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7442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C8C168B-6FC7-4C0A-8438-CE542C30084A}" type="slidenum">
              <a:rPr lang="en-US" altLang="en-US" smtClean="0"/>
              <a:pPr/>
              <a:t>47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4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57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92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1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2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9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9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4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3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1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0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9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6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7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09800"/>
            <a:ext cx="7848600" cy="1089025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oudy Old Style" panose="02020502050305020303" pitchFamily="18" charset="0"/>
              </a:rPr>
              <a:t>Florida’s Ethics Law Training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24200"/>
            <a:ext cx="7391400" cy="2362200"/>
          </a:xfrm>
        </p:spPr>
        <p:txBody>
          <a:bodyPr>
            <a:normAutofit lnSpcReduction="10000"/>
          </a:bodyPr>
          <a:lstStyle/>
          <a:p>
            <a:endParaRPr lang="en-US" sz="2800" b="1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r>
              <a:rPr lang="en-US" sz="22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Presented by:</a:t>
            </a:r>
          </a:p>
          <a:p>
            <a:r>
              <a:rPr lang="en-US" sz="22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Andrew H. Cohen, Esq.</a:t>
            </a:r>
          </a:p>
          <a:p>
            <a:endParaRPr lang="en-US" sz="2200" b="1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April 30, 2026</a:t>
            </a:r>
          </a:p>
          <a:p>
            <a:r>
              <a:rPr lang="en-US" sz="20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Elected Officials Training</a:t>
            </a:r>
          </a:p>
          <a:p>
            <a:endParaRPr lang="en-US" dirty="0"/>
          </a:p>
          <a:p>
            <a:endParaRPr lang="en-US" dirty="0"/>
          </a:p>
          <a:p>
            <a:endParaRPr lang="en-US" sz="800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0" y="14302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7912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Smiley face sunshine clipart – Gclipart.c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45204"/>
            <a:ext cx="1676400" cy="147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A picture containing schematic">
            <a:extLst>
              <a:ext uri="{FF2B5EF4-FFF2-40B4-BE49-F238E27FC236}">
                <a16:creationId xmlns:a16="http://schemas.microsoft.com/office/drawing/2014/main" id="{577856EA-A096-63C2-FB55-76541AFA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5063"/>
            <a:ext cx="4800600" cy="106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076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70125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Prohibited Solicitations: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Elected Officials and their spouse/children are prohibited from soliciting or accepting gifts of any value based on understanding that the elected official would be influenced by the item.(i.e., vendor, contractors, etc.)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“Gift” is broadly defined. Includes loans, rewards, future employment, favor, etc.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Excludes gifts from relatives. </a:t>
            </a:r>
            <a:endParaRPr lang="en-US" sz="2400" spc="-15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112.313, 112.3148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10078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Conduct– Gift Solicitation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A3884-2D84-FE3A-D210-5D650EBD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588" y="1371600"/>
            <a:ext cx="798812" cy="738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725D12-15E0-C340-B212-71E775FB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945">
            <a:off x="7191421" y="4666495"/>
            <a:ext cx="1142908" cy="1057246"/>
          </a:xfrm>
          <a:prstGeom prst="rect">
            <a:avLst/>
          </a:prstGeom>
        </p:spPr>
      </p:pic>
      <p:pic>
        <p:nvPicPr>
          <p:cNvPr id="9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9A9F7A7-8003-19FE-F55F-B487B0E4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55329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&quot;Not Allowed&quot; Symbol 1">
            <a:extLst>
              <a:ext uri="{FF2B5EF4-FFF2-40B4-BE49-F238E27FC236}">
                <a16:creationId xmlns:a16="http://schemas.microsoft.com/office/drawing/2014/main" id="{BEDB2EA4-7B66-D294-33E2-638E7B1C5FF2}"/>
              </a:ext>
            </a:extLst>
          </p:cNvPr>
          <p:cNvSpPr/>
          <p:nvPr/>
        </p:nvSpPr>
        <p:spPr>
          <a:xfrm>
            <a:off x="6998576" y="4572000"/>
            <a:ext cx="1535824" cy="1265814"/>
          </a:xfrm>
          <a:prstGeom prst="noSmoking">
            <a:avLst>
              <a:gd name="adj" fmla="val 7602"/>
            </a:avLst>
          </a:prstGeom>
          <a:solidFill>
            <a:srgbClr val="FF00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2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FB6B6-2972-19A9-EB58-C4977096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CC4D8-498A-995E-8CA4-E86020777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278019"/>
            <a:ext cx="3429000" cy="3368675"/>
          </a:xfrm>
        </p:spPr>
        <p:txBody>
          <a:bodyPr>
            <a:noAutofit/>
          </a:bodyPr>
          <a:lstStyle/>
          <a:p>
            <a:pPr algn="just"/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Honorarium: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Payment of money or anything of value given as consideration for a speech or other written/oral presentation (other than a book). </a:t>
            </a: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D898C84A-8F6C-1452-110B-5628616FA18D}"/>
              </a:ext>
            </a:extLst>
          </p:cNvPr>
          <p:cNvSpPr/>
          <p:nvPr/>
        </p:nvSpPr>
        <p:spPr>
          <a:xfrm>
            <a:off x="0" y="10078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9465AD5E-BB14-25ED-B4BD-B07580B7F585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194C9F-0F64-2115-3794-C4EC00E43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Conduct: Soliciting Honorarium</a:t>
            </a:r>
            <a:endParaRPr lang="en-US" sz="3200" b="1" dirty="0"/>
          </a:p>
        </p:txBody>
      </p:sp>
      <p:pic>
        <p:nvPicPr>
          <p:cNvPr id="9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22C64A2-6CA1-67E3-0BE4-DC8D78A4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282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84FD6-9751-8CFC-6332-EEF5D006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193925"/>
            <a:ext cx="4454454" cy="30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7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434C8-EBF1-6B6F-757D-3649ECDF3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CB8EFA0-744C-9536-2F58-BAE2C37A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117725"/>
            <a:ext cx="73914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Special District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officials are prohibited from soliciting honorariums or accepting them from PAC or lobbyists who lobbied the agency within 12 months.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This prohibition </a:t>
            </a: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Does No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 include payment of actual and reasonable transportation, lodging, food/beverage related to an event (incl. registration fee).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112.3149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1B46E477-4D7E-0AE3-2047-700BE4336652}"/>
              </a:ext>
            </a:extLst>
          </p:cNvPr>
          <p:cNvSpPr/>
          <p:nvPr/>
        </p:nvSpPr>
        <p:spPr>
          <a:xfrm>
            <a:off x="0" y="10078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8D03E4C8-1C9D-AA07-331F-6E28C674D907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CDD133-ACE0-11B2-4149-CD972DF1A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Conduct: Soliciting Honorarium</a:t>
            </a:r>
            <a:endParaRPr lang="en-US" sz="3200" b="1" dirty="0"/>
          </a:p>
        </p:txBody>
      </p:sp>
      <p:pic>
        <p:nvPicPr>
          <p:cNvPr id="9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56DB24B-069A-47E9-095C-5CB72956A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1771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26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Doing Business with One’s Agency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–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Includes 2 prohibitions: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	(1) Public officials cannot directly or indirectly sell goods or 	services from the person’s business to the District. 	Prohibition 	applies to businesses owned by the official, 	official’s spouse or child.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(2) Public officials cannot act in a “private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capacity”  renting, selling or leasing any goods/services to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 their District. </a:t>
            </a:r>
          </a:p>
          <a:p>
            <a:pPr algn="just"/>
            <a:r>
              <a:rPr lang="en-US" sz="24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See,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7199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 – Business with Agency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4DFFD3D-CAF0-57F8-6342-E40D1D01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020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C79A7-8DF1-EFFB-C9E9-4F129367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32843E-3E88-8127-C9D7-763A5D727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Conflicting Employment/Contractual Agreement 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– Includes 2 prohibitions: </a:t>
            </a:r>
          </a:p>
          <a:p>
            <a:pPr marL="457200" indent="-457200" algn="just">
              <a:buAutoNum type="arabicParenBoth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Prohibits officials from having an employment or contractual relationship with the public entity that is regulated by the public entity; </a:t>
            </a:r>
          </a:p>
          <a:p>
            <a:pPr marL="457200" indent="-457200" algn="just">
              <a:buAutoNum type="arabicParenBoth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Prohibits officials from having an employment or contractual relationship that will create a continuing or recurring conflict of interest. </a:t>
            </a:r>
          </a:p>
          <a:p>
            <a:pPr algn="just"/>
            <a:r>
              <a:rPr lang="en-US" sz="24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See,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(7)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2C3B385D-F65E-C4BE-2CA3-C02485871470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719A6B7C-DAB2-9B74-DD06-9FEE706B908E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E2F002-FF6F-AE6B-5EFC-E8FA64643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7199"/>
            <a:ext cx="7772400" cy="1203325"/>
          </a:xfrm>
        </p:spPr>
        <p:txBody>
          <a:bodyPr>
            <a:normAutofit/>
          </a:bodyPr>
          <a:lstStyle/>
          <a:p>
            <a:r>
              <a:rPr lang="en-US" sz="3000" b="1" u="sng" dirty="0">
                <a:latin typeface="Goudy Old Style" pitchFamily="18" charset="0"/>
              </a:rPr>
              <a:t>Prohibited Conduct: Conflicting Employment</a:t>
            </a:r>
            <a:endParaRPr lang="en-US" sz="30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559E693C-D274-3B0E-90FD-4F854E78E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-21771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13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09800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Misuse of Public Position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– Prohibits officials from “corruptly using” position for yourself or others.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 (6)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“Corrupt” determination is based on facts; generally, it is interpreted as being done with a “wrongful intent” that is inconsistent with the official’s proper performance of duties.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Caselaw construed this to require proof that the official had notice his/her conduct was inconsistent with duties and a violation of ethics code. 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Conduct: Misuse of Position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38057A77-264C-F8C0-7DD2-65CBC92F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284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1"/>
            <a:ext cx="8305800" cy="1371599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Nepotism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–Prohibits officials from seeking advancement or employment of relatives.   </a:t>
            </a:r>
            <a:r>
              <a:rPr lang="en-US" sz="24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 See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,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112.3135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May not appoint, employ, promote, advance or advocate for a relative in an agency position.   Key is the exercise of control. 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Statutory definition of “relative” limited to specific familial relations:  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	</a:t>
            </a: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7199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Conduct: Relative Employment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4DFFD3D-CAF0-57F8-6342-E40D1D01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3987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61FDD-009E-5B61-B8D2-9B64C11DDD00}"/>
              </a:ext>
            </a:extLst>
          </p:cNvPr>
          <p:cNvSpPr txBox="1"/>
          <p:nvPr/>
        </p:nvSpPr>
        <p:spPr>
          <a:xfrm>
            <a:off x="3200400" y="4139451"/>
            <a:ext cx="5334000" cy="1754326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dirty="0">
                <a:latin typeface="Goudy Old Style" panose="02020502050305020303" pitchFamily="18" charset="0"/>
              </a:rPr>
              <a:t>Father</a:t>
            </a:r>
          </a:p>
          <a:p>
            <a:r>
              <a:rPr lang="en-US" dirty="0">
                <a:latin typeface="Goudy Old Style" panose="02020502050305020303" pitchFamily="18" charset="0"/>
              </a:rPr>
              <a:t>Mother</a:t>
            </a:r>
          </a:p>
          <a:p>
            <a:r>
              <a:rPr lang="en-US" dirty="0">
                <a:latin typeface="Goudy Old Style" panose="02020502050305020303" pitchFamily="18" charset="0"/>
              </a:rPr>
              <a:t>Son</a:t>
            </a:r>
          </a:p>
          <a:p>
            <a:r>
              <a:rPr lang="en-US" dirty="0">
                <a:latin typeface="Goudy Old Style" panose="02020502050305020303" pitchFamily="18" charset="0"/>
              </a:rPr>
              <a:t>Daughter</a:t>
            </a:r>
          </a:p>
          <a:p>
            <a:r>
              <a:rPr lang="en-US" dirty="0">
                <a:latin typeface="Goudy Old Style" panose="02020502050305020303" pitchFamily="18" charset="0"/>
              </a:rPr>
              <a:t>Brother</a:t>
            </a:r>
          </a:p>
          <a:p>
            <a:endParaRPr lang="en-US" dirty="0">
              <a:latin typeface="Goudy Old Style" panose="02020502050305020303" pitchFamily="18" charset="0"/>
            </a:endParaRPr>
          </a:p>
          <a:p>
            <a:r>
              <a:rPr lang="en-US" dirty="0">
                <a:latin typeface="Goudy Old Style" panose="02020502050305020303" pitchFamily="18" charset="0"/>
              </a:rPr>
              <a:t>Sister</a:t>
            </a:r>
          </a:p>
          <a:p>
            <a:r>
              <a:rPr lang="en-US" dirty="0">
                <a:latin typeface="Goudy Old Style" panose="02020502050305020303" pitchFamily="18" charset="0"/>
              </a:rPr>
              <a:t>Uncle</a:t>
            </a:r>
          </a:p>
          <a:p>
            <a:r>
              <a:rPr lang="en-US" dirty="0">
                <a:latin typeface="Goudy Old Style" panose="02020502050305020303" pitchFamily="18" charset="0"/>
              </a:rPr>
              <a:t>Aunt</a:t>
            </a:r>
          </a:p>
          <a:p>
            <a:r>
              <a:rPr lang="en-US" dirty="0">
                <a:latin typeface="Goudy Old Style" panose="02020502050305020303" pitchFamily="18" charset="0"/>
              </a:rPr>
              <a:t>First Cousin</a:t>
            </a:r>
          </a:p>
          <a:p>
            <a:r>
              <a:rPr lang="en-US" dirty="0">
                <a:latin typeface="Goudy Old Style" panose="02020502050305020303" pitchFamily="18" charset="0"/>
              </a:rPr>
              <a:t>Nephew/Niece </a:t>
            </a:r>
          </a:p>
          <a:p>
            <a:endParaRPr lang="en-US" dirty="0">
              <a:latin typeface="Goudy Old Style" panose="02020502050305020303" pitchFamily="18" charset="0"/>
            </a:endParaRPr>
          </a:p>
          <a:p>
            <a:r>
              <a:rPr lang="en-US" dirty="0">
                <a:latin typeface="Goudy Old Style" panose="02020502050305020303" pitchFamily="18" charset="0"/>
              </a:rPr>
              <a:t>Husband</a:t>
            </a:r>
          </a:p>
          <a:p>
            <a:r>
              <a:rPr lang="en-US" dirty="0">
                <a:latin typeface="Goudy Old Style" panose="02020502050305020303" pitchFamily="18" charset="0"/>
              </a:rPr>
              <a:t>Wife</a:t>
            </a:r>
          </a:p>
          <a:p>
            <a:r>
              <a:rPr lang="en-US" dirty="0">
                <a:latin typeface="Goudy Old Style" panose="02020502050305020303" pitchFamily="18" charset="0"/>
              </a:rPr>
              <a:t>In-laws</a:t>
            </a:r>
          </a:p>
          <a:p>
            <a:r>
              <a:rPr lang="en-US" dirty="0">
                <a:latin typeface="Goudy Old Style" panose="02020502050305020303" pitchFamily="18" charset="0"/>
              </a:rPr>
              <a:t>Steps</a:t>
            </a:r>
          </a:p>
          <a:p>
            <a:r>
              <a:rPr lang="en-US">
                <a:latin typeface="Goudy Old Style" panose="02020502050305020303" pitchFamily="18" charset="0"/>
              </a:rPr>
              <a:t>Halfs</a:t>
            </a:r>
            <a:endParaRPr lang="en-US" dirty="0">
              <a:latin typeface="Goudy Old Style" panose="020205020503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8DF5C3-F820-E1AC-A769-3FD6F41A014F}"/>
              </a:ext>
            </a:extLst>
          </p:cNvPr>
          <p:cNvSpPr/>
          <p:nvPr/>
        </p:nvSpPr>
        <p:spPr>
          <a:xfrm>
            <a:off x="2895600" y="4102905"/>
            <a:ext cx="4876800" cy="153589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D6C8666-02DA-C180-9456-03394F640692}"/>
              </a:ext>
            </a:extLst>
          </p:cNvPr>
          <p:cNvSpPr/>
          <p:nvPr/>
        </p:nvSpPr>
        <p:spPr>
          <a:xfrm>
            <a:off x="609600" y="4572000"/>
            <a:ext cx="2133600" cy="7894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667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694D1-8B34-6331-3C74-836793E7E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F16386-D2FA-925A-C6F8-BA6856C94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346325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Improperly Disclosing Information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– Prohibits the use of information not available to the public for the benefit of yourself or others.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 (8)</a:t>
            </a:r>
          </a:p>
          <a:p>
            <a:pPr algn="just"/>
            <a:endParaRPr lang="en-US" sz="2400" spc="-15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en-US" sz="2400" u="sng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Post-officeholding restrictions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Prohibits public officials from representing anyone before their government for 2 years after leaving office.   Fla. Stat. 112.313(13), (14)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7CB722AF-026D-9788-C1BC-6152F2A07FF5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453598FB-2317-92F6-51AE-894546835555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B7A520-97B0-1168-0B61-C43E7BF54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Additional Prohibited Conduct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8300D37-5622-7ACF-271A-483595844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642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A7C0C-C6A2-F050-F1CA-89EB5FE39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62408D4-6EC3-8BEA-7113-23866421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57150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Abuse of Public Position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– Prohibits officials from obtaining a “disproportionate benefit” for yourself or others.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2018 Amendment to the Florida Constitution. </a:t>
            </a:r>
            <a:r>
              <a:rPr lang="en-US" sz="24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See,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Art. II, Sec. 8(h), Fla. Const.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Goudy Old Style" panose="02020502050305020303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BB97D16F-A68A-B3B3-A1CF-FC84F3DD0313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CCDA758B-AE2E-7DF1-0B6A-FAAB4D63609A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B8168E-C134-81F4-72E8-FE64AD4F9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000" b="1" u="sng" dirty="0">
                <a:latin typeface="Goudy Old Style" pitchFamily="18" charset="0"/>
              </a:rPr>
              <a:t>Prohibited Conduct: Disproportionate Benefit</a:t>
            </a:r>
            <a:endParaRPr lang="en-US" sz="30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99A57F8D-9101-3C85-1A50-8426F6DE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54429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3BA3CA-4430-5C6C-0F70-F5F3421D2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102" y="2133600"/>
            <a:ext cx="2044998" cy="27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32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F7EF8-92CC-CEB1-63A0-E482CA136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8A8A7B1E-2145-D6C0-D652-1132E4F9FAC6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E5AF8642-8316-8D34-4172-54F22FE1DDCB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1FA5C6-3E35-A4F2-33DE-C9922D45D989}"/>
              </a:ext>
            </a:extLst>
          </p:cNvPr>
          <p:cNvSpPr/>
          <p:nvPr/>
        </p:nvSpPr>
        <p:spPr>
          <a:xfrm>
            <a:off x="0" y="1055455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595444-4554-85E2-4624-9CEF1556CE04}"/>
              </a:ext>
            </a:extLst>
          </p:cNvPr>
          <p:cNvSpPr txBox="1"/>
          <p:nvPr/>
        </p:nvSpPr>
        <p:spPr>
          <a:xfrm>
            <a:off x="249116" y="1973282"/>
            <a:ext cx="79042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Goudy Old Style" panose="02020502050305020303" pitchFamily="18" charset="0"/>
              </a:rPr>
              <a:t>“Disproportionate benefits” defined by Florida Administrative Rules.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Goudy Old Style" panose="02020502050305020303" pitchFamily="18" charset="0"/>
              </a:rPr>
              <a:t>A benefit, privilege, exemption or result arising from an act or omission inconsistent with the proper performance of public duties. </a:t>
            </a:r>
            <a:r>
              <a:rPr lang="en-US" sz="2400" dirty="0">
                <a:latin typeface="Goudy Old Style" panose="02020502050305020303" pitchFamily="18" charset="0"/>
              </a:rPr>
              <a:t>R. 34.18-001(3), Fla. Admin. C.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Violations of “disproportionate benefit” requires  a wrongful intent through action or inaction that rises to the level of an intentional abuse of public position.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Goudy Old Style" panose="02020502050305020303" pitchFamily="18" charset="0"/>
            </a:endParaRPr>
          </a:p>
          <a:p>
            <a:pPr algn="l"/>
            <a:r>
              <a:rPr lang="en-US" sz="2400" dirty="0">
                <a:latin typeface="Goudy Old Style" panose="02020502050305020303" pitchFamily="18" charset="0"/>
              </a:rPr>
              <a:t>  </a:t>
            </a:r>
          </a:p>
        </p:txBody>
      </p:sp>
      <p:pic>
        <p:nvPicPr>
          <p:cNvPr id="2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230C0E95-87F5-DA05-BC28-A4908D0D7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567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D14A9-4C22-30D1-247D-280E7A8D453B}"/>
              </a:ext>
            </a:extLst>
          </p:cNvPr>
          <p:cNvSpPr txBox="1"/>
          <p:nvPr/>
        </p:nvSpPr>
        <p:spPr>
          <a:xfrm>
            <a:off x="533400" y="1295400"/>
            <a:ext cx="83614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u="sng" dirty="0">
                <a:latin typeface="Goudy Old Style" pitchFamily="18" charset="0"/>
              </a:rPr>
              <a:t>Prohibited Conduct: Disproportionate Benefit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1140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Florida’s Ethics Law: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381000" y="2057400"/>
            <a:ext cx="800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Goudy Old Style" panose="02020502050305020303" pitchFamily="18" charset="0"/>
              </a:rPr>
              <a:t>Florida Statutes 112.3145 requires that designated elected officials (including elected Special District officers):  </a:t>
            </a: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r>
              <a:rPr lang="en-US" sz="2400" i="1" dirty="0">
                <a:latin typeface="Goudy Old Style" panose="02020502050305020303" pitchFamily="18" charset="0"/>
              </a:rPr>
              <a:t>	[C]omplete 4 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Goudy Old Style" panose="02020502050305020303" pitchFamily="18" charset="0"/>
              </a:rPr>
              <a:t> hours of ethics training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Goudy Old Style" panose="02020502050305020303" pitchFamily="18" charset="0"/>
              </a:rPr>
              <a:t>each calendar year* 	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Goudy Old Style" panose="02020502050305020303" pitchFamily="18" charset="0"/>
              </a:rPr>
              <a:t>which addresses, at a minimum, s. 8, Art. II of the State 	Constitution, the Code of Ethics for Public Officers and 	Employees, and the public records and public meetings laws of</a:t>
            </a:r>
          </a:p>
          <a:p>
            <a:pPr algn="just"/>
            <a:r>
              <a:rPr lang="en-US" sz="2400" b="0" i="1" dirty="0">
                <a:solidFill>
                  <a:srgbClr val="333333"/>
                </a:solidFill>
                <a:effectLst/>
                <a:latin typeface="Goudy Old Style" panose="02020502050305020303" pitchFamily="18" charset="0"/>
              </a:rPr>
              <a:t> 	this state.</a:t>
            </a:r>
          </a:p>
          <a:p>
            <a:endParaRPr lang="en-US" dirty="0"/>
          </a:p>
          <a:p>
            <a:r>
              <a:rPr lang="en-US" sz="1800" dirty="0">
                <a:solidFill>
                  <a:srgbClr val="FF0000"/>
                </a:solidFill>
                <a:latin typeface="Goudy Old Style" panose="02020502050305020303" pitchFamily="18" charset="0"/>
              </a:rPr>
              <a:t>*</a:t>
            </a:r>
            <a:r>
              <a:rPr lang="en-US" sz="1800" dirty="0">
                <a:latin typeface="Goudy Old Style" panose="02020502050305020303" pitchFamily="18" charset="0"/>
              </a:rPr>
              <a:t>Elected </a:t>
            </a:r>
            <a:r>
              <a:rPr lang="en-US" dirty="0">
                <a:latin typeface="Goudy Old Style" panose="02020502050305020303" pitchFamily="18" charset="0"/>
              </a:rPr>
              <a:t>Special District</a:t>
            </a:r>
            <a:r>
              <a:rPr lang="en-US" sz="1800" dirty="0">
                <a:latin typeface="Goudy Old Style" panose="02020502050305020303" pitchFamily="18" charset="0"/>
              </a:rPr>
              <a:t> officers are not subject to training requirements in the calendar year they are leaving office.  </a:t>
            </a:r>
          </a:p>
          <a:p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C6D5E298-8773-325C-3B96-C56844D5C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-234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67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82000" cy="3140075"/>
          </a:xfrm>
        </p:spPr>
        <p:txBody>
          <a:bodyPr>
            <a:noAutofit/>
          </a:bodyPr>
          <a:lstStyle/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1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Prohibited Conflicts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7F37908-AB3B-E28C-2D4D-78BA840F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5704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9A135-A3EE-EEFD-8DF8-03B9AF41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902604"/>
            <a:ext cx="5257800" cy="37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28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Prohibited Conduct: Conflicts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81200"/>
            <a:ext cx="769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Florida’s Ethics Code is premised upon maintaining public trust by prohibiting  public officials from using their office for “private gain”.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Private gain generally means a public official’s </a:t>
            </a:r>
            <a:r>
              <a:rPr lang="en-US" sz="2400" b="1" i="1" dirty="0">
                <a:solidFill>
                  <a:srgbClr val="FF0000"/>
                </a:solidFill>
                <a:latin typeface="Goudy Old Style" panose="02020502050305020303"/>
              </a:rPr>
              <a:t>financial interest </a:t>
            </a:r>
            <a:r>
              <a:rPr lang="en-US" sz="2400" dirty="0">
                <a:latin typeface="Goudy Old Style" panose="02020502050305020303"/>
              </a:rPr>
              <a:t>is directly enhanced as a result of a vote, and there is a direct and immediate gain. </a:t>
            </a:r>
          </a:p>
          <a:p>
            <a:pPr lvl="1" algn="just"/>
            <a:r>
              <a:rPr lang="en-US" sz="2400" dirty="0">
                <a:latin typeface="Goudy Old Style" panose="02020502050305020303"/>
              </a:rPr>
              <a:t>	</a:t>
            </a:r>
          </a:p>
          <a:p>
            <a:pPr lvl="1" algn="just"/>
            <a:r>
              <a:rPr lang="en-US" sz="2000" dirty="0">
                <a:latin typeface="Goudy Old Style" panose="02020502050305020303"/>
              </a:rPr>
              <a:t>Art. II, Sec. 8, Fla. Const.; Ch. 112, Fla. Stat. </a:t>
            </a:r>
            <a:r>
              <a:rPr lang="en-US" sz="2400" dirty="0">
                <a:latin typeface="Goudy Old Style" panose="02020502050305020303"/>
              </a:rPr>
              <a:t> </a:t>
            </a:r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18" y="4805829"/>
            <a:ext cx="2712376" cy="90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A727A08-21DB-3A58-3DFF-184BC35C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-1845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35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7010400" cy="31400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“Voting Conflict” means voting on a matter that will result in a special private gain or loss to the Board member or a person connected to them in a private capacity.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A voting conflict does not “void” the vote for the Board, and Florida law does not provide for a “cure.”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A voter conflict exposes the voting Board member to liability/exposure.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112.3143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1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Prohibited Conduct: Voting Conflicts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6B6902F-4652-DC7F-E1CC-EFA45C0B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201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82000" cy="31400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Voting restriction applies when there is a specific benefit to yourself, an employer, a principal or relative.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Must abstain from voting and refrain from discussion on any measure that creates a “special private gain or loss.”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If conflict is known, must publicly state to the assembly the nature of the conflict and abstain from voting.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Memorandum of Voting Conflict form (Form 8B) must be filed with the Clerk within 15 days. 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112.3143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1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Voting Conflict - Obligations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6B6902F-4652-DC7F-E1CC-EFA45C0B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5357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44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D426F-3C97-2580-9BC6-B4CF9DC67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9ED91E6C-A4D5-ACA5-0583-BFBCF250EA45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F0D7FB8F-459E-7C0D-00BB-B937328D1EEA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5B341-207E-1859-BD4B-B8336433E56A}"/>
              </a:ext>
            </a:extLst>
          </p:cNvPr>
          <p:cNvSpPr/>
          <p:nvPr/>
        </p:nvSpPr>
        <p:spPr>
          <a:xfrm>
            <a:off x="533400" y="1447800"/>
            <a:ext cx="800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Form 8 B – Memorandum of Voting Conflict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Form 1 – Limited Financial Disclosure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Form 9 – Quarterly Gift Disclosure (Recipient)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Form 30 –Donor’s Quarterly Gift Disclosure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C0C76-C27C-4FB1-F1A1-4EDC6CF1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472" y="2800870"/>
            <a:ext cx="1905000" cy="2609330"/>
          </a:xfrm>
          <a:prstGeom prst="rect">
            <a:avLst/>
          </a:prstGeom>
        </p:spPr>
      </p:pic>
      <p:pic>
        <p:nvPicPr>
          <p:cNvPr id="2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0ECFCEA-F580-D651-174A-FC99B5DEE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7257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57668F-C8F7-58E8-B321-8C9E39C1DB7C}"/>
              </a:ext>
            </a:extLst>
          </p:cNvPr>
          <p:cNvSpPr txBox="1"/>
          <p:nvPr/>
        </p:nvSpPr>
        <p:spPr>
          <a:xfrm>
            <a:off x="609600" y="1530459"/>
            <a:ext cx="685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sng" dirty="0">
                <a:solidFill>
                  <a:srgbClr val="000000"/>
                </a:solidFill>
                <a:effectLst/>
                <a:latin typeface="Goudy Old Style" panose="02020502050305020303" pitchFamily="18" charset="0"/>
              </a:rPr>
              <a:t>Transparency Requirements</a:t>
            </a:r>
            <a:r>
              <a:rPr lang="en-US" sz="3200" b="1" u="sng" dirty="0">
                <a:solidFill>
                  <a:srgbClr val="000000"/>
                </a:solidFill>
                <a:latin typeface="Goudy Old Style" panose="02020502050305020303" pitchFamily="18" charset="0"/>
              </a:rPr>
              <a:t> – Forms!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9046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Form 8B – Memorandum of Voting Conflict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CD532CF1-99A6-8328-B351-49DB2EDA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886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0C64D8-5ED3-9384-D93B-2DE8CE5F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" y="1752600"/>
            <a:ext cx="75342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40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2CF67-23DB-D68F-F175-8DE245710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52D26387-E8DF-BC1A-12F0-F4A2D273D370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8A781857-94E8-0E14-520C-48550632E73C}"/>
              </a:ext>
            </a:extLst>
          </p:cNvPr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008681-E867-AB90-C1BE-103436C81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Form 8B – Memorandum of Voting Conflict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6B10136-7465-9D64-1B52-B96A5C35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8657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35E86-75E0-16E4-DDC8-565AF95D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49" y="1752600"/>
            <a:ext cx="4392451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FD4DBC-690A-F530-C55B-71B02089DCDB}"/>
              </a:ext>
            </a:extLst>
          </p:cNvPr>
          <p:cNvSpPr txBox="1"/>
          <p:nvPr/>
        </p:nvSpPr>
        <p:spPr>
          <a:xfrm>
            <a:off x="5791200" y="2133600"/>
            <a:ext cx="23622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Fill in the Blank 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0125C-39AE-1E82-7BDE-D390A86A1E71}"/>
              </a:ext>
            </a:extLst>
          </p:cNvPr>
          <p:cNvSpPr txBox="1"/>
          <p:nvPr/>
        </p:nvSpPr>
        <p:spPr>
          <a:xfrm>
            <a:off x="5791200" y="3364468"/>
            <a:ext cx="286845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Briefly Describe Conflict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43AF48-C398-8FF6-92B8-04916D9E326B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2133600"/>
            <a:ext cx="9144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276AA-20F4-4ABA-C1C9-015A6E961AE7}"/>
              </a:ext>
            </a:extLst>
          </p:cNvPr>
          <p:cNvCxnSpPr>
            <a:cxnSpLocks/>
          </p:cNvCxnSpPr>
          <p:nvPr/>
        </p:nvCxnSpPr>
        <p:spPr>
          <a:xfrm flipH="1">
            <a:off x="4724400" y="2502932"/>
            <a:ext cx="914400" cy="3926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9983F7-2822-E150-AC04-7044404521DC}"/>
              </a:ext>
            </a:extLst>
          </p:cNvPr>
          <p:cNvCxnSpPr>
            <a:cxnSpLocks/>
          </p:cNvCxnSpPr>
          <p:nvPr/>
        </p:nvCxnSpPr>
        <p:spPr>
          <a:xfrm flipH="1">
            <a:off x="4724400" y="3603625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A88237-7D55-FE22-C572-00B3CBE0E03F}"/>
              </a:ext>
            </a:extLst>
          </p:cNvPr>
          <p:cNvSpPr txBox="1"/>
          <p:nvPr/>
        </p:nvSpPr>
        <p:spPr>
          <a:xfrm>
            <a:off x="4953000" y="4667071"/>
            <a:ext cx="38862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Submit </a:t>
            </a:r>
            <a:r>
              <a:rPr lang="en-US" b="1" u="sng" dirty="0">
                <a:solidFill>
                  <a:srgbClr val="FF0000"/>
                </a:solidFill>
                <a:latin typeface="Goudy Old Style" panose="02020502050305020303" pitchFamily="18" charset="0"/>
              </a:rPr>
              <a:t>Completed Form </a:t>
            </a:r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to the Clerk who will Incorporate the form into the Minutes.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78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8382000" cy="31400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Elected and appointed special district officials must fill out Form 1 (Limited Financial Disclosure form) annually on or before July 1. </a:t>
            </a:r>
            <a:endParaRPr lang="en-US" sz="2400" dirty="0"/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Requires the reporting of person’s sources and types of financial interests.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Does not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require monetary values.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Form 1 </a:t>
            </a:r>
            <a:r>
              <a:rPr lang="en-US" sz="2400" b="1" u="sng" dirty="0">
                <a:solidFill>
                  <a:srgbClr val="FF0000"/>
                </a:solidFill>
                <a:latin typeface="Goudy Old Style" panose="02020502050305020303" pitchFamily="18" charset="0"/>
              </a:rPr>
              <a:t>MUST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be filed electronically.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Must file within 30 days of appointment.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Form 1F is filed within 60 days of leaving position.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Form 1 – Limited Financial Disclosure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D06DCD1-D32C-57B6-2633-CECDF83F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810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91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A5A79-3E5E-CB1F-4A35-D76F8FC47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BF478183-F737-8C9B-C3C6-7F3DC5D48676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AA2213AD-988D-0CF4-97A9-89116C3DFA78}"/>
              </a:ext>
            </a:extLst>
          </p:cNvPr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8FE09F-E8A1-A3B9-E3B8-726127F4B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Form 1- Electronic Filing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69B8481E-7757-0305-60FF-95720391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681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B1057E-69FF-5B3C-7E3B-B5FA9CA67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41744"/>
            <a:ext cx="7162800" cy="402907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DAA66F0-9B33-7B5C-2B8A-2DFC465ACD64}"/>
              </a:ext>
            </a:extLst>
          </p:cNvPr>
          <p:cNvSpPr/>
          <p:nvPr/>
        </p:nvSpPr>
        <p:spPr>
          <a:xfrm>
            <a:off x="1447800" y="1981200"/>
            <a:ext cx="3124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774A40-3A2E-3646-B4A5-ABCAE42B0521}"/>
              </a:ext>
            </a:extLst>
          </p:cNvPr>
          <p:cNvCxnSpPr>
            <a:cxnSpLocks/>
          </p:cNvCxnSpPr>
          <p:nvPr/>
        </p:nvCxnSpPr>
        <p:spPr>
          <a:xfrm flipH="1">
            <a:off x="4533900" y="1936365"/>
            <a:ext cx="3200400" cy="2622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9AFFDA6-000A-0FA9-4E75-0A4837B53669}"/>
              </a:ext>
            </a:extLst>
          </p:cNvPr>
          <p:cNvSpPr txBox="1"/>
          <p:nvPr/>
        </p:nvSpPr>
        <p:spPr>
          <a:xfrm>
            <a:off x="7772400" y="1447800"/>
            <a:ext cx="12954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Website for electronic filing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53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Form 1- Electronic Filing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CD532CF1-99A6-8328-B351-49DB2EDA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11112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87798A-0B63-1376-7F1A-EAC1C98AE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232025"/>
            <a:ext cx="5286023" cy="342307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0F3BD33-E6E1-B6DA-A0BF-82FE77FC4944}"/>
              </a:ext>
            </a:extLst>
          </p:cNvPr>
          <p:cNvSpPr/>
          <p:nvPr/>
        </p:nvSpPr>
        <p:spPr>
          <a:xfrm>
            <a:off x="685800" y="3505200"/>
            <a:ext cx="19050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892C5B-C9F6-EFF5-26A5-06B7ADEC1BFF}"/>
              </a:ext>
            </a:extLst>
          </p:cNvPr>
          <p:cNvCxnSpPr>
            <a:cxnSpLocks/>
          </p:cNvCxnSpPr>
          <p:nvPr/>
        </p:nvCxnSpPr>
        <p:spPr>
          <a:xfrm flipH="1">
            <a:off x="2438400" y="2448640"/>
            <a:ext cx="3962400" cy="13712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C8BDC-E150-9BB0-87B9-8934CAD122F7}"/>
              </a:ext>
            </a:extLst>
          </p:cNvPr>
          <p:cNvSpPr txBox="1"/>
          <p:nvPr/>
        </p:nvSpPr>
        <p:spPr>
          <a:xfrm>
            <a:off x="6553200" y="1981200"/>
            <a:ext cx="228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rgbClr val="FF0000"/>
                </a:solidFill>
                <a:latin typeface="Goudy Old Style" panose="02020502050305020303" pitchFamily="18" charset="0"/>
              </a:rPr>
              <a:t>MUST</a:t>
            </a:r>
            <a:r>
              <a:rPr lang="en-US" sz="1800" dirty="0">
                <a:solidFill>
                  <a:schemeClr val="tx1"/>
                </a:solidFill>
                <a:latin typeface="Goudy Old Style" panose="02020502050305020303" pitchFamily="18" charset="0"/>
              </a:rPr>
              <a:t> follow instructions to File Form 1 by July 1st.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udy Old Style" panose="02020502050305020303" pitchFamily="18" charset="0"/>
              </a:rPr>
              <a:t>Form should include field to confirm Ethics Class completion. </a:t>
            </a:r>
            <a:endParaRPr lang="en-US" sz="18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36A9DD-60E3-8637-76B1-16BDD148D076}"/>
              </a:ext>
            </a:extLst>
          </p:cNvPr>
          <p:cNvSpPr/>
          <p:nvPr/>
        </p:nvSpPr>
        <p:spPr>
          <a:xfrm>
            <a:off x="6553200" y="1981200"/>
            <a:ext cx="2209800" cy="2514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1597-10F7-9E88-5B9D-312C4D267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3360-C717-792E-D790-335FE32C5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 Administrative Rule 34-7.025: </a:t>
            </a: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D8E8C00C-4F07-3DD6-304A-61FA87F9E4FC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2187BC15-931F-DADF-02BE-3C598A1915A2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B3CE47-4459-087D-0218-8D8373D0F7BC}"/>
              </a:ext>
            </a:extLst>
          </p:cNvPr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AD26E-E36E-3578-0CD8-B6770C989A5C}"/>
              </a:ext>
            </a:extLst>
          </p:cNvPr>
          <p:cNvSpPr txBox="1"/>
          <p:nvPr/>
        </p:nvSpPr>
        <p:spPr>
          <a:xfrm>
            <a:off x="381000" y="1905000"/>
            <a:ext cx="8001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Goudy Old Style" panose="02020502050305020303" pitchFamily="18" charset="0"/>
              </a:rPr>
              <a:t>Fla. Admin. R. 34-7.025(2)(b)  sets forth the topics that </a:t>
            </a:r>
            <a:r>
              <a:rPr lang="en-US" sz="2200" u="sng" dirty="0">
                <a:latin typeface="Goudy Old Style" panose="02020502050305020303" pitchFamily="18" charset="0"/>
              </a:rPr>
              <a:t>MUST</a:t>
            </a:r>
            <a:r>
              <a:rPr lang="en-US" sz="2200" dirty="0">
                <a:latin typeface="Goudy Old Style" panose="02020502050305020303" pitchFamily="18" charset="0"/>
              </a:rPr>
              <a:t> be covered in training:</a:t>
            </a: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93CA8099-DD02-64D2-6EF7-3A7CEDD15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810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C0F517-244C-0F34-137A-DE66657A8712}"/>
              </a:ext>
            </a:extLst>
          </p:cNvPr>
          <p:cNvSpPr txBox="1"/>
          <p:nvPr/>
        </p:nvSpPr>
        <p:spPr>
          <a:xfrm>
            <a:off x="381000" y="2667000"/>
            <a:ext cx="8610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Doing business with one's own agency;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Conflicting employment or contractual relationships;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Misuse of position;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Disclosure or use of certain information;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Gifts and honoraria, including solicitation and acceptance of gifts, and unauthorized compensation;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Post-officeholding restrictions;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Restrictions on the employment of relatives;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Voting conflicts;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Financial disclosure requirements, including the automatic fine and appeal process;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Commission procedures on ethics complaints and referrals; and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The importance of and process for obtaining advisory opinions rendered by the Commission</a:t>
            </a:r>
            <a:r>
              <a:rPr lang="en-US" sz="1800" dirty="0">
                <a:latin typeface="Goudy Old Style" panose="02020502050305020303" pitchFamily="18" charset="0"/>
              </a:rPr>
              <a:t>.</a:t>
            </a:r>
          </a:p>
          <a:p>
            <a:pPr algn="just"/>
            <a:endParaRPr lang="en-US" sz="2000" dirty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048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15975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Form 1 – Deadline July 1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9DD99-321F-F1C3-45F7-962B50922341}"/>
              </a:ext>
            </a:extLst>
          </p:cNvPr>
          <p:cNvSpPr txBox="1"/>
          <p:nvPr/>
        </p:nvSpPr>
        <p:spPr>
          <a:xfrm>
            <a:off x="990600" y="1905000"/>
            <a:ext cx="7010400" cy="376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oudy Old Style" panose="0202050205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 Form 1 is not filed by Sept. 1, automatic fines accrue at $25/day, with a max penalty of $1500</a:t>
            </a:r>
          </a:p>
          <a:p>
            <a:pPr marL="285750" marR="0" indent="-285750" algn="just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Fines may be appealed but can only be waived by Commission on Ethics (COE) for “unusual circumstances”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COE can investigate officials for failure to file and can result in removal from office. </a:t>
            </a:r>
            <a:endParaRPr lang="en-US" sz="2400" dirty="0">
              <a:effectLst/>
              <a:latin typeface="Goudy Old Style" panose="0202050205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Goudy Old Style" panose="0202050205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04908FD-26FB-8A40-98CC-119687556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5898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233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Acceptance of Gifts: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Elected Officials may accept gifts valued between $25-$100 from a vendor/lobbyist doing business with the agency but the gift must be reported by the donor and reporting official.  [Donor’s Form 30]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Gifts valued over $100 require disclosure on the Quarterly Gift Disclosure Form 9. [Reporting Individual].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There is no obligation to file a Gift Disclosure Form 9 if you have not received a gift!</a:t>
            </a:r>
            <a:endParaRPr lang="en-US" sz="2400" spc="-15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112.3148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10078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Transparency:  Forms 9 and 30/Gifts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A3884-2D84-FE3A-D210-5D650EBD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188" y="1343091"/>
            <a:ext cx="798812" cy="738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725D12-15E0-C340-B212-71E775FB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32843">
            <a:off x="846378" y="1376140"/>
            <a:ext cx="743904" cy="688148"/>
          </a:xfrm>
          <a:prstGeom prst="rect">
            <a:avLst/>
          </a:prstGeom>
        </p:spPr>
      </p:pic>
      <p:pic>
        <p:nvPicPr>
          <p:cNvPr id="9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9A9F7A7-8003-19FE-F55F-B487B0E4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329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21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87B42-0D9E-7A56-0251-3788B5B85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D416B988-517F-9E5B-D65D-1BF7F49749B6}"/>
              </a:ext>
            </a:extLst>
          </p:cNvPr>
          <p:cNvSpPr/>
          <p:nvPr/>
        </p:nvSpPr>
        <p:spPr>
          <a:xfrm>
            <a:off x="0" y="10078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22CA9604-011B-5383-97D4-B517F170FCCE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62259D-6E98-A52B-8946-C84DBBC04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Conduct– Gift Solicitations</a:t>
            </a:r>
            <a:endParaRPr lang="en-US" sz="3200" b="1" dirty="0"/>
          </a:p>
        </p:txBody>
      </p:sp>
      <p:pic>
        <p:nvPicPr>
          <p:cNvPr id="9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0D9950C-46D1-0776-9165-3D3E23AC4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6715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90F551-E471-AF46-6B4F-ACE1875B6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905000"/>
            <a:ext cx="6096000" cy="38251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4F4FF6-F70B-2124-B589-B6EB756E81AA}"/>
              </a:ext>
            </a:extLst>
          </p:cNvPr>
          <p:cNvSpPr txBox="1"/>
          <p:nvPr/>
        </p:nvSpPr>
        <p:spPr>
          <a:xfrm>
            <a:off x="7010400" y="41148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Goudy Old Style" panose="02020502050305020303" pitchFamily="18" charset="0"/>
              </a:rPr>
              <a:t>Source</a:t>
            </a:r>
            <a:r>
              <a:rPr lang="en-US" sz="1500" dirty="0">
                <a:latin typeface="Goudy Old Style" panose="02020502050305020303" pitchFamily="18" charset="0"/>
              </a:rPr>
              <a:t>: Prepared by Steven Zuilkowski, Deputy Executive Director and General Counsel, Florida Commission on Ethics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F1C0FF-4C42-A410-4FB9-F9F5410E1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2144329"/>
            <a:ext cx="1914792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35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 Commission on Ethics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609600" y="2057400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Created the Commission on Ethics to investigate complaints and breaches of public trust.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9 Member Commission that serves 2-year term:  </a:t>
            </a:r>
          </a:p>
          <a:p>
            <a:pPr lvl="1"/>
            <a:r>
              <a:rPr lang="en-US" sz="2400" dirty="0">
                <a:latin typeface="Goudy Old Style" panose="02020502050305020303" pitchFamily="18" charset="0"/>
              </a:rPr>
              <a:t>	-5 appointed by Governor</a:t>
            </a:r>
          </a:p>
          <a:p>
            <a:pPr lvl="1"/>
            <a:r>
              <a:rPr lang="en-US" sz="2400" dirty="0">
                <a:latin typeface="Goudy Old Style" panose="02020502050305020303" pitchFamily="18" charset="0"/>
              </a:rPr>
              <a:t>	-2 appointed by President of the Senate</a:t>
            </a:r>
          </a:p>
          <a:p>
            <a:pPr lvl="1"/>
            <a:r>
              <a:rPr lang="en-US" sz="2400" dirty="0">
                <a:latin typeface="Goudy Old Style" panose="02020502050305020303" pitchFamily="18" charset="0"/>
              </a:rPr>
              <a:t>	-2 appointed by Speaker of the House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Members not permitted to hold public employment during their terms.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Meet in Tallahassee.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3B7C115-B529-CC67-7CFC-05787F5B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810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868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 Commission on Ethics (sample)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C7E921F-546C-8469-5C1E-84BFDD1AA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-42786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FC88-6F84-E1A5-5CF5-B5F5A819D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738895"/>
            <a:ext cx="7315200" cy="40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10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 Commission on Ethics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84A20F-4AA3-CABF-7A89-12F1193E98BB}"/>
              </a:ext>
            </a:extLst>
          </p:cNvPr>
          <p:cNvSpPr txBox="1"/>
          <p:nvPr/>
        </p:nvSpPr>
        <p:spPr>
          <a:xfrm>
            <a:off x="762000" y="1981200"/>
            <a:ext cx="784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Can render legal advisory opinions to public officials seeking guidance.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Has Jurisdiction to review and investigate Ethics Complaints against </a:t>
            </a:r>
            <a:r>
              <a:rPr lang="en-US" sz="2400" i="1" dirty="0">
                <a:latin typeface="Goudy Old Style" panose="02020502050305020303" pitchFamily="18" charset="0"/>
              </a:rPr>
              <a:t>individual public officers and employees </a:t>
            </a:r>
            <a:r>
              <a:rPr lang="en-US" sz="2400" dirty="0">
                <a:latin typeface="Goudy Old Style" panose="02020502050305020303" pitchFamily="18" charset="0"/>
              </a:rPr>
              <a:t>for</a:t>
            </a:r>
            <a:r>
              <a:rPr lang="en-US" sz="2400" i="1" dirty="0">
                <a:latin typeface="Goudy Old Style" panose="02020502050305020303" pitchFamily="18" charset="0"/>
              </a:rPr>
              <a:t> </a:t>
            </a:r>
            <a:r>
              <a:rPr lang="en-US" sz="2400" dirty="0">
                <a:latin typeface="Goudy Old Style" panose="02020502050305020303" pitchFamily="18" charset="0"/>
              </a:rPr>
              <a:t>violation of the Florida’s Ethics Code.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They cannot conduct an investigation until a sworn complaint is filed.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They do not independently initiate an action even if there are newspaper articles, letters or phone calls. </a:t>
            </a:r>
          </a:p>
        </p:txBody>
      </p:sp>
      <p:pic>
        <p:nvPicPr>
          <p:cNvPr id="8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642932B-2652-F985-3D46-CC2057A9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-50121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18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EFEA05-561F-3A1E-CCA1-0C89D2746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371600"/>
            <a:ext cx="2057400" cy="20940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752600"/>
            <a:ext cx="6629400" cy="3733800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Legally binding advisory opinions may be sought from public officers, employees or candidates from the Florida Commission on Ethics (COE).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Advisory opinions are binding on the conduct of the person who is the subject of the opinion.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Once issued and followed, the opinion provides a type of immunity from an ethics complaint for the individual seeking the direction.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Opinions are available on the COE’s website: www.ethics.state.fl.us.  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Ethics Opinions: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8A94C6E-1B0A-A1C7-C550-1E7143FE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-58345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00B122-8A77-A317-9AB0-EB5F80233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645" y="3900434"/>
            <a:ext cx="169071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84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458200" cy="3733800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An Administrative Complaint can be filed with Florida Commission on Ethics (COE).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Ethics Complaints are the easiest type of action to file!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Complaint form is available on COE website.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Complaint is investigated by agency investigator.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If probable cause exists, an administrative hearing is scheduled before the COE panel in Tallahassee to determine violation.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COE conducts a hearing, decides whether the law violated, and recommends a penalty.  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Ethics Complaints: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8A94C6E-1B0A-A1C7-C550-1E7143FE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186" y="-3810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567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EFCC223-AD61-B9D5-5FA1-6CAF40E0F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1" y="2434342"/>
            <a:ext cx="3581399" cy="61365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Fill in the blank form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8FD774-A003-3133-97A2-27AB7C07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531237"/>
            <a:ext cx="3353259" cy="397033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F3DB62-7009-6209-5CDD-4C80D59871F1}"/>
              </a:ext>
            </a:extLst>
          </p:cNvPr>
          <p:cNvSpPr/>
          <p:nvPr/>
        </p:nvSpPr>
        <p:spPr>
          <a:xfrm>
            <a:off x="3018691" y="3638111"/>
            <a:ext cx="11430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9584AA-16B4-F0D4-B503-777F163CA828}"/>
              </a:ext>
            </a:extLst>
          </p:cNvPr>
          <p:cNvSpPr txBox="1"/>
          <p:nvPr/>
        </p:nvSpPr>
        <p:spPr>
          <a:xfrm>
            <a:off x="609600" y="3476752"/>
            <a:ext cx="20573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oudy Old Style" panose="02020502050305020303" pitchFamily="18" charset="0"/>
              </a:rPr>
              <a:t>Simple request for statement of violation.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4F8D17-48D8-E44C-5BA3-9B37E817D9BE}"/>
              </a:ext>
            </a:extLst>
          </p:cNvPr>
          <p:cNvSpPr/>
          <p:nvPr/>
        </p:nvSpPr>
        <p:spPr>
          <a:xfrm>
            <a:off x="381232" y="3470111"/>
            <a:ext cx="2438399" cy="10190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324BC7-48AD-F249-157E-23DE77CC1E84}"/>
              </a:ext>
            </a:extLst>
          </p:cNvPr>
          <p:cNvSpPr/>
          <p:nvPr/>
        </p:nvSpPr>
        <p:spPr>
          <a:xfrm>
            <a:off x="761541" y="2434342"/>
            <a:ext cx="2819859" cy="4865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9A2F4C52-B9FD-87BB-69A9-2E0F622C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544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682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60CDA-85CD-01D4-64F9-6ABA229EE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2E19D-F876-79E2-9459-92646928C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458200" cy="3733800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There is no filing fee or service of process associated with an Ethics Complaint. 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Once filed the Complaint and all proceedings and records are confidential until the respondent requests the Complaint be made public </a:t>
            </a: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OR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the action is before the Commission on Ethics in a public hearing setting.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Five-year statute of limitations on Ethics Complaints.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Commission can dismiss small minor violations. 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081EC85B-1883-6F99-C17C-6564F1EBA4F1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FFB23713-14FF-A958-6050-F1A64A2331B6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59EF4A-2FA1-C2BC-B178-17ECE0E34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Ethics Complaints: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48B9F25-3DC9-4633-18A5-7BFEE9F5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810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588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6106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History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604284" y="2057400"/>
            <a:ext cx="57203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Article II, Sec. 8 was adopted by Florida voters in 1976 to provide for ethical conduct standards and disclosure requirements for public officers and employees.</a:t>
            </a:r>
          </a:p>
          <a:p>
            <a:pPr algn="l"/>
            <a:endParaRPr lang="en-US" sz="2400" b="0" i="0" dirty="0">
              <a:effectLst/>
              <a:latin typeface="Goudy Old Style" panose="0202050205030502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Specified that </a:t>
            </a:r>
            <a:r>
              <a:rPr lang="en-US" sz="2400" b="0" i="0" dirty="0">
                <a:effectLst/>
                <a:latin typeface="Goudy Old Style" panose="02020502050305020303" pitchFamily="18" charset="0"/>
              </a:rPr>
              <a:t>the Legislature was to adopt the code of ethics for the public officers.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Goudy Old Style" panose="02020502050305020303" pitchFamily="18" charset="0"/>
            </a:endParaRPr>
          </a:p>
          <a:p>
            <a:pPr algn="l"/>
            <a:r>
              <a:rPr lang="en-US" sz="2400" b="0" i="0" dirty="0">
                <a:effectLst/>
                <a:latin typeface="Goudy Old Style" panose="02020502050305020303" pitchFamily="18" charset="0"/>
              </a:rPr>
              <a:t>Art. II, Sec. 8, Fla. Const. </a:t>
            </a:r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50B889F2-6E7A-0227-FE1D-94A40A8B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229" y="-7257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711B1-B5DD-F471-1004-9E178B0F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727346"/>
            <a:ext cx="2171812" cy="1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55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81200"/>
            <a:ext cx="8615218" cy="3810000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Removal/suspension from office.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Impeachment.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Censure, reprimand, demotion or salary reduction.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Forfeiture of a max of 1/3 of public salary (for 1 yr. period)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Restitution of any pecuniary benefits received due to the violation.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Civil penalty of up to $</a:t>
            </a:r>
            <a:r>
              <a:rPr lang="en-US" sz="2400" strike="sngStrike" dirty="0">
                <a:solidFill>
                  <a:schemeClr val="tx1"/>
                </a:solidFill>
                <a:latin typeface="Goudy Old Style" panose="02020502050305020303"/>
              </a:rPr>
              <a:t>10,000  </a:t>
            </a:r>
            <a:r>
              <a:rPr lang="en-US" sz="2400" u="sng" dirty="0">
                <a:solidFill>
                  <a:schemeClr val="tx1"/>
                </a:solidFill>
                <a:latin typeface="Goudy Old Style" panose="02020502050305020303"/>
              </a:rPr>
              <a:t>$20,000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(2023)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For gift violations – up to 3x’s the value of the gift.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Daily fines ($25/day) up to $1500 for late form submittal.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Potential Penalties: 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973">
            <a:off x="5412803" y="1690776"/>
            <a:ext cx="3521996" cy="100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3A608C4-7DD6-5328-8B23-4EC51BAF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09" y="5011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482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Ethics Complaint: Real Life Example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5D0C22AB-0817-9F48-763E-C0FB0C859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328"/>
            <a:ext cx="3886200" cy="9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CAB4AB-D39B-70D4-54A6-781670111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057400"/>
            <a:ext cx="4116069" cy="3553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D08801-10AE-7EF2-CF5A-04A7261EF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669" y="2895600"/>
            <a:ext cx="3732531" cy="100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D36989-01FC-AEB0-E0B1-E9CC72FD5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965" y="3966265"/>
            <a:ext cx="3810000" cy="9925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A5E712-69CD-61DA-5D90-DB0A3E0C44F2}"/>
              </a:ext>
            </a:extLst>
          </p:cNvPr>
          <p:cNvSpPr txBox="1"/>
          <p:nvPr/>
        </p:nvSpPr>
        <p:spPr>
          <a:xfrm>
            <a:off x="4876800" y="230822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udy Old Style" panose="02020502050305020303" pitchFamily="18" charset="0"/>
              </a:rPr>
              <a:t>Excerpt from Bradenton Herald</a:t>
            </a:r>
            <a:r>
              <a:rPr lang="en-US" dirty="0"/>
              <a:t>: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AA0540-F987-4A94-CBC6-D10242F2AF47}"/>
              </a:ext>
            </a:extLst>
          </p:cNvPr>
          <p:cNvSpPr/>
          <p:nvPr/>
        </p:nvSpPr>
        <p:spPr>
          <a:xfrm>
            <a:off x="4495800" y="4333298"/>
            <a:ext cx="4572000" cy="807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D008509-5D53-40F0-998B-56A4DB8D6650}"/>
              </a:ext>
            </a:extLst>
          </p:cNvPr>
          <p:cNvSpPr/>
          <p:nvPr/>
        </p:nvSpPr>
        <p:spPr>
          <a:xfrm>
            <a:off x="4572000" y="3435350"/>
            <a:ext cx="4192269" cy="578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26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362" y="1499938"/>
            <a:ext cx="7772400" cy="982220"/>
          </a:xfrm>
        </p:spPr>
        <p:txBody>
          <a:bodyPr>
            <a:noAutofit/>
          </a:bodyPr>
          <a:lstStyle/>
          <a:p>
            <a:r>
              <a:rPr lang="en-US" sz="2800" b="1" u="sng" dirty="0">
                <a:latin typeface="Goudy Old Style" panose="02020502050305020303" pitchFamily="18" charset="0"/>
              </a:rPr>
              <a:t>Oath of Office for Public Officials</a:t>
            </a:r>
            <a:br>
              <a:rPr lang="en-US" sz="3200" u="sng" dirty="0">
                <a:latin typeface="Goudy Old Style" panose="02020502050305020303" pitchFamily="18" charset="0"/>
              </a:rPr>
            </a:br>
            <a:endParaRPr lang="en-US" sz="3200" b="1" u="sng" dirty="0">
              <a:latin typeface="Goudy Old Style" panose="020205020503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133600"/>
            <a:ext cx="8458200" cy="3224463"/>
          </a:xfrm>
        </p:spPr>
        <p:txBody>
          <a:bodyPr>
            <a:normAutofit fontScale="77500" lnSpcReduction="20000"/>
          </a:bodyPr>
          <a:lstStyle/>
          <a:p>
            <a:pPr algn="just"/>
            <a:endParaRPr lang="en-US" dirty="0">
              <a:solidFill>
                <a:schemeClr val="tx1"/>
              </a:solidFill>
              <a:latin typeface="Goudy Old Style" panose="02020502050305020303"/>
            </a:endParaRPr>
          </a:p>
          <a:p>
            <a:pPr algn="just"/>
            <a:r>
              <a:rPr lang="en-US" sz="3400" dirty="0">
                <a:solidFill>
                  <a:schemeClr val="tx1"/>
                </a:solidFill>
                <a:latin typeface="Goudy Old Style" panose="02020502050305020303"/>
              </a:rPr>
              <a:t>'I do solemnly swear (or affirm) that I will support, protect, and defend the Constitution and Government of the United States and of the State of Florida; that I am duly qualified to hold office under the Constitution of the state; and that I will well and faithfully perform the duties of </a:t>
            </a:r>
            <a:r>
              <a:rPr lang="en-US" sz="3400" i="1" u="sng" dirty="0">
                <a:solidFill>
                  <a:srgbClr val="FF0000"/>
                </a:solidFill>
                <a:latin typeface="Goudy Old Style" panose="02020502050305020303"/>
              </a:rPr>
              <a:t>[Insert Government Name] </a:t>
            </a:r>
            <a:r>
              <a:rPr lang="en-US" sz="3400" dirty="0">
                <a:solidFill>
                  <a:schemeClr val="tx1"/>
                </a:solidFill>
                <a:latin typeface="Goudy Old Style" panose="02020502050305020303"/>
              </a:rPr>
              <a:t>on which I am now about to enter. So help me God.‘’</a:t>
            </a:r>
          </a:p>
          <a:p>
            <a:pPr algn="just"/>
            <a:endParaRPr lang="en-US" sz="3400" dirty="0">
              <a:solidFill>
                <a:schemeClr val="tx1"/>
              </a:solidFill>
              <a:latin typeface="Goudy Old Style" panose="02020502050305020303"/>
            </a:endParaRPr>
          </a:p>
          <a:p>
            <a:pPr algn="just"/>
            <a:r>
              <a:rPr lang="en-US" sz="3400" dirty="0">
                <a:solidFill>
                  <a:schemeClr val="tx1"/>
                </a:solidFill>
                <a:latin typeface="Goudy Old Style" panose="02020502050305020303"/>
              </a:rPr>
              <a:t>See, </a:t>
            </a:r>
            <a:r>
              <a:rPr lang="en-US" sz="3400" dirty="0">
                <a:solidFill>
                  <a:schemeClr val="tx1"/>
                </a:solidFill>
                <a:latin typeface="Goudy Old Style" panose="02020502050305020303" pitchFamily="18" charset="0"/>
              </a:rPr>
              <a:t>Sect. 5(b), Art. II, Fla. Const. </a:t>
            </a:r>
          </a:p>
          <a:p>
            <a:endParaRPr lang="en-US" sz="800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-5787" y="1078581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7912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B74FCB9-1531-ECF2-E0D1-BBE2571B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13" y="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502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362" y="1600200"/>
            <a:ext cx="7772400" cy="688975"/>
          </a:xfrm>
        </p:spPr>
        <p:txBody>
          <a:bodyPr>
            <a:noAutofit/>
          </a:bodyPr>
          <a:lstStyle/>
          <a:p>
            <a:r>
              <a:rPr lang="en-US" sz="2800" b="1" u="sng" dirty="0">
                <a:latin typeface="Goudy Old Style" panose="02020502050305020303" pitchFamily="18" charset="0"/>
              </a:rPr>
              <a:t>Indemnification &amp; Public Service</a:t>
            </a:r>
            <a:endParaRPr lang="en-US" sz="3200" b="1" u="sng" dirty="0">
              <a:latin typeface="Goudy Old Style" panose="020205020503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224463"/>
          </a:xfrm>
        </p:spPr>
        <p:txBody>
          <a:bodyPr>
            <a:normAutofit/>
          </a:bodyPr>
          <a:lstStyle/>
          <a:p>
            <a:r>
              <a:rPr lang="en-US" sz="800" dirty="0"/>
              <a:t> </a:t>
            </a:r>
          </a:p>
          <a:p>
            <a:endParaRPr lang="en-US" sz="800" dirty="0"/>
          </a:p>
          <a:p>
            <a:pPr algn="l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Public officials have a right to be defended when acting in the course and scope of duties 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Florida Statutes § 111.07.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Common law.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District Resolution</a:t>
            </a:r>
          </a:p>
          <a:p>
            <a:endParaRPr lang="en-US" sz="2400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19200"/>
            <a:ext cx="9144000" cy="40152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7912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4" name="Picture 6" descr="Condo Corporation Indemnification - Toronto Condo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325642"/>
            <a:ext cx="24574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F692263-D42B-A39B-8A98-A9BB7E6EF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904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175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3A608C4-7DD6-5328-8B23-4EC51BAF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685014-CF33-BB41-F5CC-61E3369E57E9}"/>
              </a:ext>
            </a:extLst>
          </p:cNvPr>
          <p:cNvSpPr txBox="1"/>
          <p:nvPr/>
        </p:nvSpPr>
        <p:spPr>
          <a:xfrm>
            <a:off x="1524000" y="1905001"/>
            <a:ext cx="5344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latin typeface="Goudy Old Style" panose="02020502050305020303" pitchFamily="18" charset="0"/>
              </a:rPr>
              <a:t>When an Ethics Complaint is Filed Against You….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3DBEBF1-52AD-AE53-385E-9E00F2701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88" y="3429000"/>
            <a:ext cx="6582512" cy="22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34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-2931" y="118586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3A608C4-7DD6-5328-8B23-4EC51BAF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69" y="128134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0A1C2F1E-87E6-BC2D-609B-C6E80381E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8800"/>
            <a:ext cx="6934200" cy="3810000"/>
          </a:xfrm>
        </p:spPr>
        <p:txBody>
          <a:bodyPr>
            <a:normAutofit fontScale="92500" lnSpcReduction="10000"/>
          </a:bodyPr>
          <a:lstStyle/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Don’t Panic! 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Ethics Complaints are Confidential.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Call Your District’s Legal Counsel.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Filing of Complaint Does Not Mean Complaint Will Move Forward. 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If it Does Move Forward, Find out Whether Your District Will Provide a Defense.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Inquire into Insurance Coverage. 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Obtain Independent Legal Counsel.</a:t>
            </a:r>
          </a:p>
          <a:p>
            <a:pPr algn="l"/>
            <a:endParaRPr lang="en-US" sz="2800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634235-3717-AE03-5795-DB8B8D306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473">
            <a:off x="6934200" y="1592187"/>
            <a:ext cx="1650768" cy="148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624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563ECF6A-DAE4-E315-D4B2-6793D53ECDD9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B8594539-0CDF-814A-380D-8BADE9C56456}"/>
              </a:ext>
            </a:extLst>
          </p:cNvPr>
          <p:cNvSpPr/>
          <p:nvPr/>
        </p:nvSpPr>
        <p:spPr>
          <a:xfrm>
            <a:off x="0" y="5930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7B3E03DE-B8ED-9BAD-A162-4E2042C874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B432BF-2C6C-4B5E-82D5-9B09FA88C0F6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112645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6C77602-290A-7DDF-5B36-D1120390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6" y="96838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2">
            <a:extLst>
              <a:ext uri="{FF2B5EF4-FFF2-40B4-BE49-F238E27FC236}">
                <a16:creationId xmlns:a16="http://schemas.microsoft.com/office/drawing/2014/main" id="{23506F3C-15C9-2D88-D5E1-E7F3A7AF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16125"/>
            <a:ext cx="50292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D7D10857-5A99-1920-4934-D6F951D6F7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1371600"/>
            <a:ext cx="7772400" cy="4419600"/>
          </a:xfrm>
          <a:ln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 dirty="0">
                <a:latin typeface="Goudy Old Style" panose="02020502050305020303" pitchFamily="18" charset="0"/>
              </a:rPr>
              <a:t>For more information, please contact: 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Andrew Cohen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acohen@flgovlaw.com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(941) 306-4730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Persson, Cohen, Mooney, Fernandez &amp; Jackson P.A.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Offices Located in: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Lakewood Ranch &amp; Venice 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u="sng" dirty="0">
                <a:latin typeface="Goudy Old Style" panose="02020502050305020303" pitchFamily="18" charset="0"/>
              </a:rPr>
              <a:t>www.flgovlaw.com</a:t>
            </a: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432111A3-F8D2-7B9E-2390-EB214441158F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816DB72F-D286-4E13-1BD5-610D42239C67}"/>
              </a:ext>
            </a:extLst>
          </p:cNvPr>
          <p:cNvSpPr/>
          <p:nvPr/>
        </p:nvSpPr>
        <p:spPr>
          <a:xfrm>
            <a:off x="0" y="5930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4693" name="Slide Number Placeholder 1">
            <a:extLst>
              <a:ext uri="{FF2B5EF4-FFF2-40B4-BE49-F238E27FC236}">
                <a16:creationId xmlns:a16="http://schemas.microsoft.com/office/drawing/2014/main" id="{9EFBAC5A-0D17-342E-A07C-1CB0236A4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205B6A-4B69-4DF7-B96C-F726565493D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2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5496DC6-FFFB-0515-3D2D-3C43BA44F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6329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442839-874E-6965-5105-EE9F5CDD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24000"/>
            <a:ext cx="5505450" cy="3876675"/>
          </a:xfrm>
          <a:prstGeom prst="rect">
            <a:avLst/>
          </a:prstGeom>
        </p:spPr>
      </p:pic>
      <p:pic>
        <p:nvPicPr>
          <p:cNvPr id="2" name="Picture 3" descr="A picture containing schematic">
            <a:extLst>
              <a:ext uri="{FF2B5EF4-FFF2-40B4-BE49-F238E27FC236}">
                <a16:creationId xmlns:a16="http://schemas.microsoft.com/office/drawing/2014/main" id="{F391D34D-08AB-4D60-5243-841906BD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-7257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82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Scope - Florida’s Ethics Law*: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609600" y="2082356"/>
            <a:ext cx="80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Article II, Section 8 of the Florida Constitution </a:t>
            </a:r>
          </a:p>
          <a:p>
            <a:pPr algn="l"/>
            <a:r>
              <a:rPr lang="en-US" sz="2400" dirty="0">
                <a:latin typeface="Goudy Old Style" panose="02020502050305020303" pitchFamily="18" charset="0"/>
              </a:rPr>
              <a:t>	- </a:t>
            </a:r>
            <a:r>
              <a:rPr lang="en-US" sz="2400" b="0" i="0" dirty="0">
                <a:effectLst/>
                <a:latin typeface="Goudy Old Style" panose="02020502050305020303" pitchFamily="18" charset="0"/>
              </a:rPr>
              <a:t>Mandates Ethical Conduct and Financial Disclosure</a:t>
            </a:r>
          </a:p>
          <a:p>
            <a:pPr algn="l"/>
            <a:r>
              <a:rPr lang="en-US" sz="2400" b="0" i="0" dirty="0">
                <a:effectLst/>
                <a:latin typeface="Goudy Old Style" panose="02020502050305020303" pitchFamily="18" charset="0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Part III, Chapter 112, Florida Statutes (Code of Ethics)</a:t>
            </a:r>
          </a:p>
          <a:p>
            <a:pPr algn="l"/>
            <a:r>
              <a:rPr lang="en-US" sz="2400" b="0" i="0" dirty="0">
                <a:effectLst/>
                <a:latin typeface="Goudy Old Style" panose="02020502050305020303" pitchFamily="18" charset="0"/>
              </a:rPr>
              <a:t>	-  Establishes the behavior/conduct standards</a:t>
            </a:r>
          </a:p>
          <a:p>
            <a:pPr algn="l"/>
            <a:r>
              <a:rPr lang="en-US" sz="2400" dirty="0">
                <a:latin typeface="Goudy Old Style" panose="02020502050305020303" pitchFamily="18" charset="0"/>
              </a:rPr>
              <a:t>	</a:t>
            </a:r>
          </a:p>
          <a:p>
            <a:pPr algn="l"/>
            <a:r>
              <a:rPr lang="en-US" sz="2400" dirty="0">
                <a:latin typeface="Goudy Old Style" panose="02020502050305020303" pitchFamily="18" charset="0"/>
              </a:rPr>
              <a:t>* Locally adopted Ethics Codes/Rules are </a:t>
            </a:r>
            <a:r>
              <a:rPr lang="en-US" sz="2400" u="sng" dirty="0">
                <a:latin typeface="Goudy Old Style" panose="02020502050305020303" pitchFamily="18" charset="0"/>
              </a:rPr>
              <a:t>Not</a:t>
            </a:r>
            <a:r>
              <a:rPr lang="en-US" sz="2400" dirty="0">
                <a:latin typeface="Goudy Old Style" panose="02020502050305020303" pitchFamily="18" charset="0"/>
              </a:rPr>
              <a:t> Covered. </a:t>
            </a:r>
          </a:p>
          <a:p>
            <a:pPr algn="l"/>
            <a:endParaRPr lang="en-US" sz="2400" b="0" i="0" dirty="0">
              <a:effectLst/>
              <a:latin typeface="Goudy Old Style" panose="02020502050305020303" pitchFamily="18" charset="0"/>
            </a:endParaRPr>
          </a:p>
        </p:txBody>
      </p:sp>
      <p:pic>
        <p:nvPicPr>
          <p:cNvPr id="8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5CF167C-8882-6BCF-340E-9C36F1C3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98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Ethics Code – Chapter 112, Part III, Fla. Stat.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381000" y="2362200"/>
            <a:ext cx="472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Adopted in response to Constitutional mandate.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Legislates how public officials will meet transparency and public trust requirements.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Sets forth prohibited conduct and affirmative obligations. </a:t>
            </a:r>
            <a:endParaRPr lang="en-US" sz="2400" b="0" i="0" dirty="0">
              <a:effectLst/>
              <a:latin typeface="Goudy Old Style" panose="02020502050305020303" pitchFamily="18" charset="0"/>
            </a:endParaRPr>
          </a:p>
          <a:p>
            <a:pPr algn="l"/>
            <a:endParaRPr lang="en-US" sz="2400" dirty="0">
              <a:latin typeface="Goudy Old Style" panose="0202050205030502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43939-CFA6-0B4A-6B45-085D091B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662" y="2514600"/>
            <a:ext cx="3589338" cy="2595031"/>
          </a:xfrm>
          <a:prstGeom prst="rect">
            <a:avLst/>
          </a:prstGeom>
        </p:spPr>
      </p:pic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A02286C-9242-D9E6-E8C4-D85E9AF6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8919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78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4478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5108448" y="2124164"/>
            <a:ext cx="3692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Goudy Old Style" panose="02020502050305020303" pitchFamily="18" charset="0"/>
            </a:endParaRPr>
          </a:p>
          <a:p>
            <a:pPr algn="ctr"/>
            <a:endParaRPr lang="en-US" sz="2400" dirty="0">
              <a:latin typeface="Goudy Old Style" panose="02020502050305020303" pitchFamily="18" charset="0"/>
            </a:endParaRPr>
          </a:p>
          <a:p>
            <a:r>
              <a:rPr lang="en-US" sz="2400" dirty="0">
                <a:latin typeface="Goudy Old Style" panose="02020502050305020303" pitchFamily="18" charset="0"/>
              </a:rPr>
              <a:t>1. Maintaining Public Trust </a:t>
            </a:r>
          </a:p>
          <a:p>
            <a:pPr algn="ctr"/>
            <a:endParaRPr lang="en-US" sz="2400" dirty="0">
              <a:latin typeface="Goudy Old Style" panose="02020502050305020303" pitchFamily="18" charset="0"/>
            </a:endParaRPr>
          </a:p>
          <a:p>
            <a:r>
              <a:rPr lang="en-US" sz="2400" dirty="0">
                <a:latin typeface="Goudy Old Style" panose="02020502050305020303" pitchFamily="18" charset="0"/>
              </a:rPr>
              <a:t>2. Transparency</a:t>
            </a:r>
          </a:p>
        </p:txBody>
      </p:sp>
      <p:pic>
        <p:nvPicPr>
          <p:cNvPr id="2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D37DF64E-98E7-0171-8C17-AD94D918F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04" y="2349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4DEB8-C37A-E228-E1CB-28B45108B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04" y="2388070"/>
            <a:ext cx="4429743" cy="3000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144B2A-4E56-965F-1A0D-D5D38616348C}"/>
              </a:ext>
            </a:extLst>
          </p:cNvPr>
          <p:cNvSpPr txBox="1"/>
          <p:nvPr/>
        </p:nvSpPr>
        <p:spPr>
          <a:xfrm>
            <a:off x="990600" y="152400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Goudy Old Style" panose="02020502050305020303" pitchFamily="18" charset="0"/>
              </a:rPr>
              <a:t>Florida’s Ethics Code :  2 Overriding Principles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88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82000" cy="3140075"/>
          </a:xfrm>
        </p:spPr>
        <p:txBody>
          <a:bodyPr>
            <a:noAutofit/>
          </a:bodyPr>
          <a:lstStyle/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1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Prohibited Conduct and Transactions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7F37908-AB3B-E28C-2D4D-78BA840F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64" y="21771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E77FD-8AE6-7C6C-749F-1487EF234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2" y="1948531"/>
            <a:ext cx="4733758" cy="2433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05474-1015-2750-14B5-DB1353C5D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012" y="2087563"/>
            <a:ext cx="2523958" cy="2384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19652-659B-9DA8-BA0B-EC7AF3C2C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99" y="4792706"/>
            <a:ext cx="1929271" cy="10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2913F-EA20-ED0C-564E-E8D9A2674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45" y="4431927"/>
            <a:ext cx="1934310" cy="1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727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0a4419-49b6-4e96-a71e-d8d7706c2059">
      <Terms xmlns="http://schemas.microsoft.com/office/infopath/2007/PartnerControls"/>
    </lcf76f155ced4ddcb4097134ff3c332f>
    <TaxCatchAll xmlns="d6ec5669-1e6a-4443-bb9a-acd155021e7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F03BE1E658DD46AA2D91AF4F773C2E" ma:contentTypeVersion="13" ma:contentTypeDescription="Create a new document." ma:contentTypeScope="" ma:versionID="a52e58a1c9b373e3a4e2fd751094c1ab">
  <xsd:schema xmlns:xsd="http://www.w3.org/2001/XMLSchema" xmlns:xs="http://www.w3.org/2001/XMLSchema" xmlns:p="http://schemas.microsoft.com/office/2006/metadata/properties" xmlns:ns2="950a4419-49b6-4e96-a71e-d8d7706c2059" xmlns:ns3="d6ec5669-1e6a-4443-bb9a-acd155021e7e" targetNamespace="http://schemas.microsoft.com/office/2006/metadata/properties" ma:root="true" ma:fieldsID="06ce19b6af369169ff163e1905f6db93" ns2:_="" ns3:_="">
    <xsd:import namespace="950a4419-49b6-4e96-a71e-d8d7706c2059"/>
    <xsd:import namespace="d6ec5669-1e6a-4443-bb9a-acd155021e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0a4419-49b6-4e96-a71e-d8d7706c20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8913b15-daf5-49cd-80cd-faa7909942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ec5669-1e6a-4443-bb9a-acd155021e7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4254dd1-68de-49ad-baf3-045ce67dd17a}" ma:internalName="TaxCatchAll" ma:showField="CatchAllData" ma:web="d6ec5669-1e6a-4443-bb9a-acd155021e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E3F347-AC52-460B-BC5F-23F153706B18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b470c8ac-edca-4cf5-a967-95d53433d676"/>
    <ds:schemaRef ds:uri="http://purl.org/dc/terms/"/>
    <ds:schemaRef ds:uri="http://schemas.microsoft.com/office/infopath/2007/PartnerControls"/>
    <ds:schemaRef ds:uri="6d850ad5-c428-4137-bc64-4d248b080b3d"/>
  </ds:schemaRefs>
</ds:datastoreItem>
</file>

<file path=customXml/itemProps2.xml><?xml version="1.0" encoding="utf-8"?>
<ds:datastoreItem xmlns:ds="http://schemas.openxmlformats.org/officeDocument/2006/customXml" ds:itemID="{EF4FDCA2-95F5-4CC7-9F5A-4C3620FF73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FA2A75-B498-4DCD-9A37-A123617ADC68}"/>
</file>

<file path=docProps/app.xml><?xml version="1.0" encoding="utf-8"?>
<Properties xmlns="http://schemas.openxmlformats.org/officeDocument/2006/extended-properties" xmlns:vt="http://schemas.openxmlformats.org/officeDocument/2006/docPropsVTypes">
  <TotalTime>13196</TotalTime>
  <Words>2512</Words>
  <Application>Microsoft Office PowerPoint</Application>
  <PresentationFormat>On-screen Show (4:3)</PresentationFormat>
  <Paragraphs>311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Courier New</vt:lpstr>
      <vt:lpstr>Goudy Old Style</vt:lpstr>
      <vt:lpstr>1_Office Theme</vt:lpstr>
      <vt:lpstr>Florida’s Ethics Law Training </vt:lpstr>
      <vt:lpstr>Florida’s Ethics Law: </vt:lpstr>
      <vt:lpstr>Florida Administrative Rule 34-7.025: </vt:lpstr>
      <vt:lpstr>History</vt:lpstr>
      <vt:lpstr>PowerPoint Presentation</vt:lpstr>
      <vt:lpstr>Scope - Florida’s Ethics Law*: </vt:lpstr>
      <vt:lpstr>Ethics Code – Chapter 112, Part III, Fla. Stat. </vt:lpstr>
      <vt:lpstr>PowerPoint Presentation</vt:lpstr>
      <vt:lpstr>Prohibited Conduct and Transactions </vt:lpstr>
      <vt:lpstr>Prohibited Conduct– Gift Solicitation</vt:lpstr>
      <vt:lpstr>Prohibited Conduct: Soliciting Honorarium</vt:lpstr>
      <vt:lpstr>Prohibited Conduct: Soliciting Honorarium</vt:lpstr>
      <vt:lpstr>Prohibited Conduct – Business with Agency</vt:lpstr>
      <vt:lpstr>Prohibited Conduct: Conflicting Employment</vt:lpstr>
      <vt:lpstr>Prohibited Conduct: Misuse of Position</vt:lpstr>
      <vt:lpstr>Prohibited Conduct: Relative Employment</vt:lpstr>
      <vt:lpstr>Additional Prohibited Conduct</vt:lpstr>
      <vt:lpstr>Prohibited Conduct: Disproportionate Benefit</vt:lpstr>
      <vt:lpstr>PowerPoint Presentation</vt:lpstr>
      <vt:lpstr>Prohibited Conflicts</vt:lpstr>
      <vt:lpstr>Prohibited Conduct: Conflicts </vt:lpstr>
      <vt:lpstr>Prohibited Conduct: Voting Conflicts</vt:lpstr>
      <vt:lpstr>Voting Conflict - Obligations</vt:lpstr>
      <vt:lpstr>PowerPoint Presentation</vt:lpstr>
      <vt:lpstr>Form 8B – Memorandum of Voting Conflict</vt:lpstr>
      <vt:lpstr>Form 8B – Memorandum of Voting Conflict</vt:lpstr>
      <vt:lpstr>Form 1 – Limited Financial Disclosure</vt:lpstr>
      <vt:lpstr>Form 1- Electronic Filing</vt:lpstr>
      <vt:lpstr>Form 1- Electronic Filing</vt:lpstr>
      <vt:lpstr>Form 1 – Deadline July 1</vt:lpstr>
      <vt:lpstr>Transparency:  Forms 9 and 30/Gifts</vt:lpstr>
      <vt:lpstr>Prohibited Conduct– Gift Solicitations</vt:lpstr>
      <vt:lpstr>Florida Commission on Ethics</vt:lpstr>
      <vt:lpstr>Florida Commission on Ethics (sample)</vt:lpstr>
      <vt:lpstr>Florida Commission on Ethics</vt:lpstr>
      <vt:lpstr>Ethics Opinions: </vt:lpstr>
      <vt:lpstr>Ethics Complaints: </vt:lpstr>
      <vt:lpstr>PowerPoint Presentation</vt:lpstr>
      <vt:lpstr>Ethics Complaints: </vt:lpstr>
      <vt:lpstr>Potential Penalties: </vt:lpstr>
      <vt:lpstr>Ethics Complaint: Real Life Example </vt:lpstr>
      <vt:lpstr>Oath of Office for Public Officials </vt:lpstr>
      <vt:lpstr>Indemnification &amp; Public Service</vt:lpstr>
      <vt:lpstr>PowerPoint Presentation</vt:lpstr>
      <vt:lpstr>PowerPoint Presentation</vt:lpstr>
      <vt:lpstr>PowerPoint Presentation</vt:lpstr>
      <vt:lpstr>For more information, please contact:   Andrew Cohen acohen@flgovlaw.com (941) 306-4730  Persson, Cohen, Mooney, Fernandez &amp; Jackson P.A. Offices Located in: Lakewood Ranch &amp; Venice  www.flgovlaw.com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 of a Beach: My Airbnb was Shut Down by the City!</dc:title>
  <dc:creator>Regina Kardash - Persson, Cohen &amp; Mooney, P.A.</dc:creator>
  <cp:lastModifiedBy>Flo Wiener</cp:lastModifiedBy>
  <cp:revision>145</cp:revision>
  <cp:lastPrinted>2024-12-13T13:54:08Z</cp:lastPrinted>
  <dcterms:created xsi:type="dcterms:W3CDTF">2019-01-29T15:10:13Z</dcterms:created>
  <dcterms:modified xsi:type="dcterms:W3CDTF">2026-04-29T16:08:27Z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0x0101007DF03BE1E658DD46AA2D91AF4F773C2E</vt:lpwstr>
  </property>
  <property fmtid="{D5CDD505-2E9C-101B-9397-08002B2CF9AE}" pid="3" name="MediaServiceImageTags">
    <vt:lpwstr/>
  </property>
</Properties>
</file>