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4"/>
  </p:sldMasterIdLst>
  <p:notesMasterIdLst>
    <p:notesMasterId r:id="rId72"/>
  </p:notesMasterIdLst>
  <p:handoutMasterIdLst>
    <p:handoutMasterId r:id="rId73"/>
  </p:handoutMasterIdLst>
  <p:sldIdLst>
    <p:sldId id="257" r:id="rId5"/>
    <p:sldId id="299" r:id="rId6"/>
    <p:sldId id="339" r:id="rId7"/>
    <p:sldId id="300" r:id="rId8"/>
    <p:sldId id="307" r:id="rId9"/>
    <p:sldId id="280" r:id="rId10"/>
    <p:sldId id="367" r:id="rId11"/>
    <p:sldId id="261" r:id="rId12"/>
    <p:sldId id="338" r:id="rId13"/>
    <p:sldId id="259" r:id="rId14"/>
    <p:sldId id="342" r:id="rId15"/>
    <p:sldId id="335" r:id="rId16"/>
    <p:sldId id="370" r:id="rId17"/>
    <p:sldId id="369" r:id="rId18"/>
    <p:sldId id="323" r:id="rId19"/>
    <p:sldId id="281" r:id="rId20"/>
    <p:sldId id="371" r:id="rId21"/>
    <p:sldId id="287" r:id="rId22"/>
    <p:sldId id="286" r:id="rId23"/>
    <p:sldId id="302" r:id="rId24"/>
    <p:sldId id="288" r:id="rId25"/>
    <p:sldId id="350" r:id="rId26"/>
    <p:sldId id="373" r:id="rId27"/>
    <p:sldId id="372" r:id="rId28"/>
    <p:sldId id="303" r:id="rId29"/>
    <p:sldId id="290" r:id="rId30"/>
    <p:sldId id="353" r:id="rId31"/>
    <p:sldId id="352" r:id="rId32"/>
    <p:sldId id="404" r:id="rId33"/>
    <p:sldId id="262" r:id="rId34"/>
    <p:sldId id="316" r:id="rId35"/>
    <p:sldId id="296" r:id="rId36"/>
    <p:sldId id="355" r:id="rId37"/>
    <p:sldId id="344" r:id="rId38"/>
    <p:sldId id="354" r:id="rId39"/>
    <p:sldId id="368" r:id="rId40"/>
    <p:sldId id="356" r:id="rId41"/>
    <p:sldId id="340" r:id="rId42"/>
    <p:sldId id="374" r:id="rId43"/>
    <p:sldId id="345" r:id="rId44"/>
    <p:sldId id="347" r:id="rId45"/>
    <p:sldId id="357" r:id="rId46"/>
    <p:sldId id="358" r:id="rId47"/>
    <p:sldId id="311" r:id="rId48"/>
    <p:sldId id="312" r:id="rId49"/>
    <p:sldId id="389" r:id="rId50"/>
    <p:sldId id="390" r:id="rId51"/>
    <p:sldId id="320" r:id="rId52"/>
    <p:sldId id="341" r:id="rId53"/>
    <p:sldId id="343" r:id="rId54"/>
    <p:sldId id="365" r:id="rId55"/>
    <p:sldId id="331" r:id="rId56"/>
    <p:sldId id="332" r:id="rId57"/>
    <p:sldId id="396" r:id="rId58"/>
    <p:sldId id="401" r:id="rId59"/>
    <p:sldId id="403" r:id="rId60"/>
    <p:sldId id="322" r:id="rId61"/>
    <p:sldId id="315" r:id="rId62"/>
    <p:sldId id="330" r:id="rId63"/>
    <p:sldId id="366" r:id="rId64"/>
    <p:sldId id="314" r:id="rId65"/>
    <p:sldId id="319" r:id="rId66"/>
    <p:sldId id="348" r:id="rId67"/>
    <p:sldId id="349" r:id="rId68"/>
    <p:sldId id="363" r:id="rId69"/>
    <p:sldId id="364" r:id="rId70"/>
    <p:sldId id="274" r:id="rId7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9B7754-770D-45E4-9F36-6D90F1246D32}" v="67" dt="2026-04-29T18:44:56.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660"/>
  </p:normalViewPr>
  <p:slideViewPr>
    <p:cSldViewPr>
      <p:cViewPr varScale="1">
        <p:scale>
          <a:sx n="62" d="100"/>
          <a:sy n="62" d="100"/>
        </p:scale>
        <p:origin x="1236" y="42"/>
      </p:cViewPr>
      <p:guideLst>
        <p:guide orient="horz" pos="2160"/>
        <p:guide pos="2880"/>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9" tIns="46579" rIns="93159" bIns="46579"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59" tIns="46579" rIns="93159" bIns="46579" rtlCol="0"/>
          <a:lstStyle>
            <a:lvl1pPr algn="r">
              <a:defRPr sz="1200"/>
            </a:lvl1pPr>
          </a:lstStyle>
          <a:p>
            <a:fld id="{D2374818-4B4A-417F-BD7D-9AB83C927D68}" type="datetimeFigureOut">
              <a:rPr lang="en-US" smtClean="0"/>
              <a:t>4/29/2026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59" tIns="46579" rIns="93159" bIns="465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59" tIns="46579" rIns="93159" bIns="46579" rtlCol="0" anchor="b"/>
          <a:lstStyle>
            <a:lvl1pPr algn="r">
              <a:defRPr sz="1200"/>
            </a:lvl1pPr>
          </a:lstStyle>
          <a:p>
            <a:fld id="{E9C73C69-7D4D-43EA-B018-46C87C4D5966}" type="slidenum">
              <a:rPr lang="en-US" smtClean="0"/>
              <a:t>‹#›</a:t>
            </a:fld>
            <a:endParaRPr lang="en-US" dirty="0"/>
          </a:p>
        </p:txBody>
      </p:sp>
    </p:spTree>
    <p:extLst>
      <p:ext uri="{BB962C8B-B14F-4D97-AF65-F5344CB8AC3E}">
        <p14:creationId xmlns:p14="http://schemas.microsoft.com/office/powerpoint/2010/main" val="438478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9" tIns="46579" rIns="93159" bIns="46579"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9" tIns="46579" rIns="93159" bIns="46579" rtlCol="0"/>
          <a:lstStyle>
            <a:lvl1pPr algn="r">
              <a:defRPr sz="1200"/>
            </a:lvl1pPr>
          </a:lstStyle>
          <a:p>
            <a:fld id="{F9AA6A46-2F51-4691-B80C-E5DC846C495B}" type="datetimeFigureOut">
              <a:rPr lang="en-US" smtClean="0"/>
              <a:t>4/29/2026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9" tIns="46579" rIns="93159" bIns="46579"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59" tIns="46579" rIns="93159" bIns="465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9" tIns="46579" rIns="93159" bIns="465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59" tIns="46579" rIns="93159" bIns="46579" rtlCol="0" anchor="b"/>
          <a:lstStyle>
            <a:lvl1pPr algn="r">
              <a:defRPr sz="1200"/>
            </a:lvl1pPr>
          </a:lstStyle>
          <a:p>
            <a:fld id="{EB106F8B-4465-4F8C-B45E-836AEA46F250}" type="slidenum">
              <a:rPr lang="en-US" smtClean="0"/>
              <a:t>‹#›</a:t>
            </a:fld>
            <a:endParaRPr lang="en-US" dirty="0"/>
          </a:p>
        </p:txBody>
      </p:sp>
    </p:spTree>
    <p:extLst>
      <p:ext uri="{BB962C8B-B14F-4D97-AF65-F5344CB8AC3E}">
        <p14:creationId xmlns:p14="http://schemas.microsoft.com/office/powerpoint/2010/main" val="50980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98158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07670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575604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336460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DE78-98F0-FB10-E1C4-5B4E00451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47420-8003-1F4C-6DBD-1B3F739543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A19096-E37D-4E12-071A-443B053DDC83}"/>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210557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FA5A7-844E-9548-CD84-0D46CB51D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84860-7FA3-2C8C-59C0-432FF7C1C8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E9A6EA-EFE1-6215-7D2C-9D30C874BADE}"/>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1549423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758903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1940795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8285-A52A-BDB0-1825-1E84F2E2E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0FDBE-3FB9-E9FA-4F4C-C49EB10CE9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EC2468-F233-8706-068F-129C16FF77A4}"/>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2347551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254065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67877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530058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549434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59167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826822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37D58-564D-B7CF-D2E8-D509E6FAB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20D19-07D6-3F43-92E6-8842E726FB5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AFB17C-8919-254B-CB4E-4587EEBF3017}"/>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604706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0D46C-8D22-95F2-7DD5-27D6113FE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9B6C7-5CFB-7A61-6FDE-D637E96C52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A136F6-64BB-4D10-8424-12C70BF093DF}"/>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1309064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1818400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1458335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469666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271579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4D1A1-A500-0962-8B83-DF695736B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43BBD-CD0D-8E8F-1830-88B30DEB84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31F190-DEA4-82EC-9E31-BF77161F9885}"/>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200994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195036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349348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372986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728992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669041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692954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602039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7E66-DD18-D4E4-1C84-BEF0BF89D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96DD1-3C34-408F-C379-591A3380A31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F4977DB-A984-3477-F63F-3317F51B1797}"/>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565405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275591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348281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C4DCA-87CE-087F-ABA2-633D08DA2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4D64D-9A55-9C27-C69E-652E9AF2D8A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9188B00-B03C-5DF4-8983-6E5E3BCF2CFE}"/>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167748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061413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662284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774619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669655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213770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969542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924871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F60BF-3466-C3BE-C3F8-E28AC22D8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D8936-E5A9-CCBC-EDB8-D7627DD4F25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0C5D032-C26A-D9DA-9DF0-1467580D47EB}"/>
              </a:ext>
            </a:extLst>
          </p:cNvPr>
          <p:cNvSpPr>
            <a:spLocks noGrp="1"/>
          </p:cNvSpPr>
          <p:nvPr>
            <p:ph type="body" idx="1"/>
          </p:nvPr>
        </p:nvSpPr>
        <p:spPr/>
        <p:txBody>
          <a:bodyPr/>
          <a:lstStyle/>
          <a:p>
            <a:endParaRPr dirty="0"/>
          </a:p>
        </p:txBody>
      </p:sp>
      <p:sp>
        <p:nvSpPr>
          <p:cNvPr id="4" name="Date Placeholder 3">
            <a:extLst>
              <a:ext uri="{FF2B5EF4-FFF2-40B4-BE49-F238E27FC236}">
                <a16:creationId xmlns:a16="http://schemas.microsoft.com/office/drawing/2014/main" id="{E70B88F6-0FD5-24A6-51A8-2853C0CFA806}"/>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855999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900EB-2D98-B874-906C-F736C79D6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D93C8-5CBC-D677-22E8-F4FB1BC98E7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B808F38-D846-D198-316D-6AD8373FB0C1}"/>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2473998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250855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1924759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59131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8865758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135088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8051391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523611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50C8F-7C3E-12CC-8FC2-013D57DB6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4770D-C0C0-FD08-6028-8AF42B9C3B8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1DE0073-3BC5-824E-BEC5-5A556B70AAF1}"/>
              </a:ext>
            </a:extLst>
          </p:cNvPr>
          <p:cNvSpPr>
            <a:spLocks noGrp="1"/>
          </p:cNvSpPr>
          <p:nvPr>
            <p:ph type="body" idx="1"/>
          </p:nvPr>
        </p:nvSpPr>
        <p:spPr/>
        <p:txBody>
          <a:bodyPr/>
          <a:lstStyle/>
          <a:p>
            <a:endParaRPr dirty="0"/>
          </a:p>
        </p:txBody>
      </p:sp>
      <p:sp>
        <p:nvSpPr>
          <p:cNvPr id="4" name="Date Placeholder 3">
            <a:extLst>
              <a:ext uri="{FF2B5EF4-FFF2-40B4-BE49-F238E27FC236}">
                <a16:creationId xmlns:a16="http://schemas.microsoft.com/office/drawing/2014/main" id="{C0A07864-E6C4-90B2-B6D4-8244026116F5}"/>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7357687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2720B-D3A9-EF3D-41C3-D5E905A50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1C013-B7C9-79D9-D109-AEA4861789E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9BC5B38-3E34-0F75-ADF0-145F62A81160}"/>
              </a:ext>
            </a:extLst>
          </p:cNvPr>
          <p:cNvSpPr>
            <a:spLocks noGrp="1"/>
          </p:cNvSpPr>
          <p:nvPr>
            <p:ph type="body" idx="1"/>
          </p:nvPr>
        </p:nvSpPr>
        <p:spPr/>
        <p:txBody>
          <a:bodyPr/>
          <a:lstStyle/>
          <a:p>
            <a:endParaRPr dirty="0"/>
          </a:p>
        </p:txBody>
      </p:sp>
      <p:sp>
        <p:nvSpPr>
          <p:cNvPr id="4" name="Date Placeholder 3">
            <a:extLst>
              <a:ext uri="{FF2B5EF4-FFF2-40B4-BE49-F238E27FC236}">
                <a16:creationId xmlns:a16="http://schemas.microsoft.com/office/drawing/2014/main" id="{B4DD694A-97A1-8ADD-51AF-FF24BF01A1D9}"/>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688425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AC3A8-EA54-44CC-B21D-46CFF1FB4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ACE50-54BC-03A9-E51C-74C64340B0D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9BCB1D7-351D-552E-9FE4-A81641003BD9}"/>
              </a:ext>
            </a:extLst>
          </p:cNvPr>
          <p:cNvSpPr>
            <a:spLocks noGrp="1"/>
          </p:cNvSpPr>
          <p:nvPr>
            <p:ph type="body" idx="1"/>
          </p:nvPr>
        </p:nvSpPr>
        <p:spPr/>
        <p:txBody>
          <a:bodyPr/>
          <a:lstStyle/>
          <a:p>
            <a:endParaRPr dirty="0"/>
          </a:p>
        </p:txBody>
      </p:sp>
      <p:sp>
        <p:nvSpPr>
          <p:cNvPr id="4" name="Date Placeholder 3">
            <a:extLst>
              <a:ext uri="{FF2B5EF4-FFF2-40B4-BE49-F238E27FC236}">
                <a16:creationId xmlns:a16="http://schemas.microsoft.com/office/drawing/2014/main" id="{9A53AC82-B2A9-73CA-0FAC-4E83CFF5AEC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2479673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2526702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8062398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67251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837263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16407620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744633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9014268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579287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1452661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6530163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2815246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56191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700CB-FAB9-32F0-8C21-C8747FE4A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FE5FB-E1EA-7A39-1950-FA04B9F2A9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0C7AFB6-778F-405C-485E-90C98121F4E7}"/>
              </a:ext>
            </a:extLst>
          </p:cNvPr>
          <p:cNvSpPr>
            <a:spLocks noGrp="1"/>
          </p:cNvSpPr>
          <p:nvPr>
            <p:ph type="body" idx="1"/>
          </p:nvPr>
        </p:nvSpPr>
        <p:spPr/>
        <p:txBody>
          <a:bodyPr/>
          <a:lstStyle/>
          <a:p>
            <a:endParaRPr dirty="0"/>
          </a:p>
        </p:txBody>
      </p:sp>
    </p:spTree>
    <p:extLst>
      <p:ext uri="{BB962C8B-B14F-4D97-AF65-F5344CB8AC3E}">
        <p14:creationId xmlns:p14="http://schemas.microsoft.com/office/powerpoint/2010/main" val="417355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349348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1882610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910DD-5DFA-E96B-5DD8-21D9F163D92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E2820E2-E060-530D-A42A-6B8673A420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E0C2043-D27D-1D19-D095-4C9620D3AED2}"/>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926AC285-E801-0B39-8F23-7FD451353FC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6A177FE-69CD-C548-22FF-885E517717E9}"/>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9330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7E6C-9735-762C-6B58-017F532290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0D9760-7F1C-D568-CAC3-0157ADB7C3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7BA2A-7E98-DE17-7365-91EBD9F2A9B2}"/>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68CBE6D-6244-5835-56E5-152C67A2720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4D01E1A-A810-42A9-779F-F81FF867D2EA}"/>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271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27F16D-FEF6-2597-519C-9D7F427893D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C99C34-733B-44C9-1DA7-76A94C128B5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18A36-9BCA-0A6E-6583-4E3300CFFB97}"/>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DF6838B-631A-30B5-1E30-10E6D34983C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FFCCBAC-0C38-B185-14E5-077E958E3FC3}"/>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329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F92AA-8AFA-0AE5-7B69-3FE7CDC2C0A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170A94B-FDB1-17DA-85D9-5DE0BD6037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E4E23-9338-4E3A-213F-D2E8251F69A5}"/>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DFCB7DB-5F93-3368-1633-6ED1851D5E4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0A6AB2F-7456-C01D-8CF7-70303DFD818A}"/>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101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51FC-11E9-0E5C-8D34-5F1D7867021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EDFD14-4350-2334-B1E1-722EE47930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AEB8E-4D2B-0FD8-269E-8DDF9C8BD957}"/>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B418A0A9-0D35-6646-77B0-A12D849BF83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AE2F398F-148B-08F3-D554-DC61A80A84EB}"/>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273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3826-7B62-3021-0FD7-1C3B111D5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792001-0FF5-9803-E4F1-D5C3B90C2FD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03486E-E4D3-FDCE-73FE-636DA1AF39D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DF21A2-85C2-AF73-0956-6ECC25E12A1A}"/>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56F7186-9C49-C525-66CC-557144D2FC4D}"/>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0AB9EBC7-A1C5-8546-814F-1944CE2C2F8F}"/>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5019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08F9-DC27-502B-898C-B3D4058A06E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0CB84A-7923-A8A8-1A36-DBE509D4919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2B67CF2-4ADF-C869-0D79-19174769D2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19EFF0-7CBD-0B04-B551-5E00B48920A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317914-2E35-F034-075A-D34C4F1C3CB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F8F576-3F53-3C33-6872-9E8652971BD7}"/>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EC5AD677-AFA0-4642-07E5-BD5ADD996F9D}"/>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A644CBC4-7F79-2653-6C21-8D020ADC07CA}"/>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747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7F71-82AA-D1D3-97E0-A0C82213C9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22E32-77B4-3C5F-40FC-95CB01C167DD}"/>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8BC9C5B2-C5A6-AA96-D29E-C5AFA86F51B5}"/>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D11B749D-DC52-E143-C6D5-1B596F19A8AE}"/>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3874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D7C36-AF15-876E-E0DF-BA66C414E43D}"/>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FAABF9AD-B309-0EEE-2DD9-412E1BF62936}"/>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251B9007-FFAF-A6B1-DCE2-DD591E2C6446}"/>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730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C399-DB05-23B6-E16E-C911AC4A68E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7BB739-46AD-EDDC-8FDD-1C8E2A284A0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15FDE9-C3A4-9A5F-440E-9A8BD175D5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F9FA9F-30B5-1607-495E-62E1EDA5FAB6}"/>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6124C355-522E-BC56-36A7-663275560B0E}"/>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EBB1C499-32D0-48D2-9456-60FC78E366D3}"/>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8520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67FD-FB52-A231-63B5-C06F2EF2568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1AF2A68-026D-BBB6-96A3-E52347DED1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253AC2C-299B-14AB-C63B-F7A219D3339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E4A3DF-7DC5-85EE-C532-ED3EAD98D848}"/>
              </a:ext>
            </a:extLst>
          </p:cNvPr>
          <p:cNvSpPr>
            <a:spLocks noGrp="1"/>
          </p:cNvSpPr>
          <p:nvPr>
            <p:ph type="dt" sz="half" idx="10"/>
          </p:nvPr>
        </p:nvSpPr>
        <p:spPr/>
        <p:txBody>
          <a:body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2E73E40B-10D3-06C5-2DEF-074FA4E17E4C}"/>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B73DE584-5743-4EFF-9E0B-D5837F7174F0}"/>
              </a:ext>
            </a:extLst>
          </p:cNvPr>
          <p:cNvSpPr>
            <a:spLocks noGrp="1"/>
          </p:cNvSpPr>
          <p:nvPr>
            <p:ph type="sldNum" sz="quarter" idx="12"/>
          </p:nvPr>
        </p:nvSpPr>
        <p:spPr/>
        <p:txBody>
          <a:body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8205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971D8-A9FA-78B6-B429-F4DF097F5C6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EA97C1-8805-F6F4-2DC5-60C96C674D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38586-AAF0-3788-8EB2-CF95A74DC6F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0B30081-13E9-4E75-AA7E-5215D8E79C40}" type="datetimeFigureOut">
              <a:rPr lang="en-US" smtClean="0">
                <a:solidFill>
                  <a:prstClr val="black">
                    <a:tint val="75000"/>
                  </a:prstClr>
                </a:solidFill>
              </a:rPr>
              <a:pPr/>
              <a:t>4/29/2026</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9A6BD8E0-8A61-1F24-0E3D-F599014F208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B7EA990-F035-F56B-0BFC-7468248C9FE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2CA3A3-24D1-46B8-93F4-37FF3D4EE4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344021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legacy.myfloridalegal.com/webfiles.nsf/wf/mnos-b9qq79/$file/sunshinemanual.pdf"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legacy.myfloridalegal.com/webfiles.nsf/wf/mnos-b9qq79/$file/sunshinemanual.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legacy.myfloridalegal.com/webfiles.nsf/wf/mnos-b9qq79/$file/sunshinemanual.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legacy.myfloridalegal.com/webfiles.nsf/wf/mnos-b9qq79/$file/sunshinemanual.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hyperlink" Target="https://www.heraldtribune.com/staff/2647684001/gabriela-szymanowska/" TargetMode="External"/><Relationship Id="rId3" Type="http://schemas.openxmlformats.org/officeDocument/2006/relationships/image" Target="../media/image64.png"/><Relationship Id="rId7" Type="http://schemas.openxmlformats.org/officeDocument/2006/relationships/hyperlink" Target="https://www.news4jax.com/team/CSmith/"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news4jax.com/team/CWill/" TargetMode="External"/><Relationship Id="rId5" Type="http://schemas.openxmlformats.org/officeDocument/2006/relationships/hyperlink" Target="https://www.news4jax.com/team/Travis%20Gibson/" TargetMode="External"/><Relationship Id="rId4" Type="http://schemas.openxmlformats.org/officeDocument/2006/relationships/hyperlink" Target="https://www.mypanhandle.com/author/heather-bazley/"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legacy.myfloridalegal.com/webfiles.nsf/wf/mnos-b9qq79/$file/sunshinemanual.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legacy.myfloridalegal.com/webfiles.nsf/wf/mnos-b9qq79/$file/sunshinemanual.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legacy.myfloridalegal.com/webfiles.nsf/wf/mnos-b9qq79/$file/sunshinemanual.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mailto:acohen@flgovlaw.com"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09800"/>
            <a:ext cx="8534400" cy="1089025"/>
          </a:xfrm>
        </p:spPr>
        <p:txBody>
          <a:bodyPr>
            <a:normAutofit/>
          </a:bodyPr>
          <a:lstStyle/>
          <a:p>
            <a:r>
              <a:rPr lang="en-US" sz="4800" b="1" dirty="0">
                <a:latin typeface="Goudy Old Style" panose="02020502050305020303" pitchFamily="18" charset="0"/>
              </a:rPr>
              <a:t>Sunshine &amp; Public Records Laws</a:t>
            </a:r>
          </a:p>
        </p:txBody>
      </p:sp>
      <p:sp>
        <p:nvSpPr>
          <p:cNvPr id="3" name="Subtitle 2"/>
          <p:cNvSpPr>
            <a:spLocks noGrp="1"/>
          </p:cNvSpPr>
          <p:nvPr>
            <p:ph type="subTitle" idx="1"/>
          </p:nvPr>
        </p:nvSpPr>
        <p:spPr>
          <a:xfrm>
            <a:off x="381000" y="3124200"/>
            <a:ext cx="8382000" cy="2362200"/>
          </a:xfrm>
        </p:spPr>
        <p:txBody>
          <a:bodyPr>
            <a:normAutofit/>
          </a:bodyPr>
          <a:lstStyle/>
          <a:p>
            <a:endParaRPr lang="en-US" sz="2800" b="1" dirty="0">
              <a:solidFill>
                <a:schemeClr val="tx1"/>
              </a:solidFill>
              <a:latin typeface="Goudy Old Style" panose="02020502050305020303" pitchFamily="18" charset="0"/>
            </a:endParaRPr>
          </a:p>
          <a:p>
            <a:endParaRPr lang="en-US" sz="2000" b="1" dirty="0">
              <a:solidFill>
                <a:schemeClr val="tx1"/>
              </a:solidFill>
              <a:latin typeface="Goudy Old Style" panose="02020502050305020303" pitchFamily="18" charset="0"/>
            </a:endParaRPr>
          </a:p>
          <a:p>
            <a:r>
              <a:rPr lang="en-US" sz="2000" b="1" dirty="0">
                <a:solidFill>
                  <a:schemeClr val="tx1"/>
                </a:solidFill>
                <a:latin typeface="Goudy Old Style" panose="02020502050305020303" pitchFamily="18" charset="0"/>
              </a:rPr>
              <a:t>Presented By:</a:t>
            </a:r>
          </a:p>
          <a:p>
            <a:r>
              <a:rPr lang="en-US" sz="2000" dirty="0">
                <a:latin typeface="Goudy Old Style" panose="02020502050305020303" pitchFamily="18" charset="0"/>
              </a:rPr>
              <a:t>Andrew H. Cohen, Esq.</a:t>
            </a:r>
          </a:p>
          <a:p>
            <a:r>
              <a:rPr lang="en-US" sz="2000" dirty="0">
                <a:latin typeface="Goudy Old Style" panose="02020502050305020303" pitchFamily="18" charset="0"/>
              </a:rPr>
              <a:t>Persson, Cohen, Mooney, Fernandez &amp; Jackson</a:t>
            </a:r>
          </a:p>
          <a:p>
            <a:r>
              <a:rPr lang="en-US" sz="2000" dirty="0">
                <a:latin typeface="Goudy Old Style" panose="02020502050305020303" pitchFamily="18" charset="0"/>
              </a:rPr>
              <a:t>April 30, 2026</a:t>
            </a:r>
          </a:p>
          <a:p>
            <a:endParaRPr lang="en-US" sz="800" dirty="0"/>
          </a:p>
        </p:txBody>
      </p:sp>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descr="Smiley face sunshine clipart – Gclipart.com"/>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948775"/>
            <a:ext cx="1676400" cy="1478996"/>
          </a:xfrm>
          <a:prstGeom prst="rect">
            <a:avLst/>
          </a:prstGeom>
          <a:noFill/>
          <a:ln>
            <a:noFill/>
          </a:ln>
        </p:spPr>
      </p:pic>
      <p:pic>
        <p:nvPicPr>
          <p:cNvPr id="5" name="Picture 3" descr="A picture containing schematic">
            <a:extLst>
              <a:ext uri="{FF2B5EF4-FFF2-40B4-BE49-F238E27FC236}">
                <a16:creationId xmlns:a16="http://schemas.microsoft.com/office/drawing/2014/main" id="{577856EA-A096-63C2-FB55-76541AFA4F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0" y="281605"/>
            <a:ext cx="3429000" cy="75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07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8153400" cy="1295400"/>
          </a:xfrm>
        </p:spPr>
        <p:txBody>
          <a:bodyPr>
            <a:noAutofit/>
          </a:bodyPr>
          <a:lstStyle/>
          <a:p>
            <a:r>
              <a:rPr lang="en-US" sz="2800" b="1" u="sng" dirty="0">
                <a:latin typeface="Goudy Old Style" panose="02020502050305020303" pitchFamily="18" charset="0"/>
              </a:rPr>
              <a:t>Avoid: Public Meetings Occurring Elsewhere</a:t>
            </a:r>
          </a:p>
        </p:txBody>
      </p:sp>
      <p:sp>
        <p:nvSpPr>
          <p:cNvPr id="5" name="Snip Single Corner Rectangle 4"/>
          <p:cNvSpPr/>
          <p:nvPr/>
        </p:nvSpPr>
        <p:spPr>
          <a:xfrm>
            <a:off x="0" y="1021494"/>
            <a:ext cx="9144000" cy="157305"/>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381000" y="2057400"/>
            <a:ext cx="3243118" cy="3370474"/>
          </a:xfrm>
          <a:prstGeom prst="rect">
            <a:avLst/>
          </a:prstGeom>
        </p:spPr>
        <p:txBody>
          <a:bodyPr wrap="square">
            <a:spAutoFit/>
          </a:bodyPr>
          <a:lstStyle/>
          <a:p>
            <a:pPr marL="342900" marR="0" lvl="0" indent="-342900">
              <a:lnSpc>
                <a:spcPct val="107000"/>
              </a:lnSpc>
              <a:spcBef>
                <a:spcPts val="0"/>
              </a:spcBef>
              <a:spcAft>
                <a:spcPts val="0"/>
              </a:spcAft>
              <a:buFont typeface="Wingdings" panose="05000000000000000000" pitchFamily="2" charset="2"/>
              <a:buChar char=""/>
            </a:pPr>
            <a:r>
              <a:rPr lang="en-US" sz="2000" dirty="0">
                <a:latin typeface="Goudy Old Style" panose="02020502050305020303"/>
                <a:ea typeface="Calibri" panose="020F0502020204030204" pitchFamily="34" charset="0"/>
                <a:cs typeface="Times New Roman" panose="02020603050405020304" pitchFamily="18" charset="0"/>
              </a:rPr>
              <a:t>At Publix</a:t>
            </a:r>
          </a:p>
          <a:p>
            <a:pPr marL="342900" marR="0" lvl="0" indent="-342900">
              <a:lnSpc>
                <a:spcPct val="107000"/>
              </a:lnSpc>
              <a:spcBef>
                <a:spcPts val="0"/>
              </a:spcBef>
              <a:spcAft>
                <a:spcPts val="0"/>
              </a:spcAft>
              <a:buFont typeface="Wingdings" panose="05000000000000000000" pitchFamily="2" charset="2"/>
              <a:buChar char=""/>
            </a:pPr>
            <a:r>
              <a:rPr lang="en-US" sz="2000" dirty="0">
                <a:latin typeface="Goudy Old Style" panose="02020502050305020303"/>
                <a:ea typeface="Calibri" panose="020F0502020204030204" pitchFamily="34" charset="0"/>
                <a:cs typeface="Times New Roman" panose="02020603050405020304" pitchFamily="18" charset="0"/>
              </a:rPr>
              <a:t>At Coffee Shops</a:t>
            </a:r>
          </a:p>
          <a:p>
            <a:pPr marL="342900" marR="0" lvl="0" indent="-342900">
              <a:lnSpc>
                <a:spcPct val="107000"/>
              </a:lnSpc>
              <a:spcBef>
                <a:spcPts val="0"/>
              </a:spcBef>
              <a:spcAft>
                <a:spcPts val="0"/>
              </a:spcAft>
              <a:buFont typeface="Wingdings" panose="05000000000000000000" pitchFamily="2" charset="2"/>
              <a:buChar char=""/>
            </a:pPr>
            <a:r>
              <a:rPr lang="en-US" sz="2000" dirty="0">
                <a:latin typeface="Goudy Old Style" panose="02020502050305020303"/>
                <a:ea typeface="Calibri" panose="020F0502020204030204" pitchFamily="34" charset="0"/>
                <a:cs typeface="Times New Roman" panose="02020603050405020304" pitchFamily="18" charset="0"/>
              </a:rPr>
              <a:t>At Restaurants</a:t>
            </a:r>
          </a:p>
          <a:p>
            <a:pPr marL="342900" marR="0" lvl="0" indent="-342900">
              <a:lnSpc>
                <a:spcPct val="107000"/>
              </a:lnSpc>
              <a:spcBef>
                <a:spcPts val="0"/>
              </a:spcBef>
              <a:spcAft>
                <a:spcPts val="0"/>
              </a:spcAft>
              <a:buFont typeface="Wingdings" panose="05000000000000000000" pitchFamily="2" charset="2"/>
              <a:buChar char=""/>
            </a:pPr>
            <a:r>
              <a:rPr lang="en-US" sz="2000" dirty="0">
                <a:latin typeface="Goudy Old Style" panose="02020502050305020303"/>
                <a:ea typeface="Calibri" panose="020F0502020204030204" pitchFamily="34" charset="0"/>
                <a:cs typeface="Times New Roman" panose="02020603050405020304" pitchFamily="18" charset="0"/>
              </a:rPr>
              <a:t>At Community or Social Events</a:t>
            </a:r>
          </a:p>
          <a:p>
            <a:pPr marL="342900" marR="0" lvl="0" indent="-342900">
              <a:lnSpc>
                <a:spcPct val="107000"/>
              </a:lnSpc>
              <a:spcBef>
                <a:spcPts val="0"/>
              </a:spcBef>
              <a:spcAft>
                <a:spcPts val="0"/>
              </a:spcAft>
              <a:buFont typeface="Wingdings" panose="05000000000000000000" pitchFamily="2" charset="2"/>
              <a:buChar char=""/>
            </a:pPr>
            <a:r>
              <a:rPr lang="en-US" sz="2000" dirty="0">
                <a:latin typeface="Goudy Old Style" panose="02020502050305020303"/>
                <a:ea typeface="Calibri" panose="020F0502020204030204" pitchFamily="34" charset="0"/>
                <a:cs typeface="Times New Roman" panose="02020603050405020304" pitchFamily="18" charset="0"/>
              </a:rPr>
              <a:t>At Sporting Events </a:t>
            </a:r>
          </a:p>
          <a:p>
            <a:pPr marL="342900" marR="0" lvl="0" indent="-342900">
              <a:lnSpc>
                <a:spcPct val="107000"/>
              </a:lnSpc>
              <a:spcBef>
                <a:spcPts val="0"/>
              </a:spcBef>
              <a:spcAft>
                <a:spcPts val="0"/>
              </a:spcAft>
              <a:buFont typeface="Wingdings" panose="05000000000000000000" pitchFamily="2" charset="2"/>
              <a:buChar char=""/>
            </a:pPr>
            <a:r>
              <a:rPr lang="en-US" sz="2000" dirty="0">
                <a:latin typeface="Goudy Old Style" panose="02020502050305020303"/>
                <a:ea typeface="Calibri" panose="020F0502020204030204" pitchFamily="34" charset="0"/>
                <a:cs typeface="Times New Roman" panose="02020603050405020304" pitchFamily="18" charset="0"/>
              </a:rPr>
              <a:t>At Family Events</a:t>
            </a:r>
          </a:p>
          <a:p>
            <a:pPr marL="342900" marR="0" lvl="0" indent="-342900">
              <a:lnSpc>
                <a:spcPct val="107000"/>
              </a:lnSpc>
              <a:spcBef>
                <a:spcPts val="0"/>
              </a:spcBef>
              <a:spcAft>
                <a:spcPts val="0"/>
              </a:spcAft>
              <a:buFont typeface="Wingdings" panose="05000000000000000000" pitchFamily="2" charset="2"/>
              <a:buChar char=""/>
            </a:pPr>
            <a:r>
              <a:rPr lang="en-US" sz="2000" dirty="0">
                <a:latin typeface="Goudy Old Style" panose="02020502050305020303"/>
                <a:ea typeface="Calibri" panose="020F0502020204030204" pitchFamily="34" charset="0"/>
                <a:cs typeface="Times New Roman" panose="02020603050405020304" pitchFamily="18" charset="0"/>
              </a:rPr>
              <a:t>At the Local Pub</a:t>
            </a:r>
          </a:p>
          <a:p>
            <a:pPr marL="342900" marR="0" lvl="0" indent="-342900">
              <a:lnSpc>
                <a:spcPct val="107000"/>
              </a:lnSpc>
              <a:spcBef>
                <a:spcPts val="0"/>
              </a:spcBef>
              <a:spcAft>
                <a:spcPts val="0"/>
              </a:spcAft>
              <a:buFont typeface="Wingdings" panose="05000000000000000000" pitchFamily="2" charset="2"/>
              <a:buChar char=""/>
            </a:pPr>
            <a:r>
              <a:rPr lang="en-US" sz="2000" dirty="0">
                <a:latin typeface="Goudy Old Style" panose="02020502050305020303"/>
                <a:ea typeface="Calibri" panose="020F0502020204030204" pitchFamily="34" charset="0"/>
                <a:cs typeface="Times New Roman" panose="02020603050405020304" pitchFamily="18" charset="0"/>
              </a:rPr>
              <a:t>On the Beach….</a:t>
            </a:r>
          </a:p>
          <a:p>
            <a:pPr marL="342900" marR="0" lvl="0" indent="-342900">
              <a:lnSpc>
                <a:spcPct val="107000"/>
              </a:lnSpc>
              <a:spcBef>
                <a:spcPts val="0"/>
              </a:spcBef>
              <a:spcAft>
                <a:spcPts val="0"/>
              </a:spcAft>
              <a:buFont typeface="Wingdings" panose="05000000000000000000" pitchFamily="2" charset="2"/>
              <a:buChar char=""/>
            </a:pPr>
            <a:r>
              <a:rPr lang="en-US" sz="2000" dirty="0">
                <a:latin typeface="Goudy Old Style" panose="02020502050305020303"/>
                <a:ea typeface="Calibri" panose="020F0502020204030204" pitchFamily="34" charset="0"/>
                <a:cs typeface="Times New Roman" panose="02020603050405020304" pitchFamily="18" charset="0"/>
              </a:rPr>
              <a:t>ANYWHERE!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3" descr="A picture containing schematic&#10;&#10;Description automatically generated">
            <a:extLst>
              <a:ext uri="{FF2B5EF4-FFF2-40B4-BE49-F238E27FC236}">
                <a16:creationId xmlns:a16="http://schemas.microsoft.com/office/drawing/2014/main" id="{C3253FFE-B56B-CAF0-33D2-63159DA969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450" y="40690"/>
            <a:ext cx="3467100" cy="6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2875BCF-37A8-BB08-09B3-6F6F71436572}"/>
              </a:ext>
            </a:extLst>
          </p:cNvPr>
          <p:cNvPicPr>
            <a:picLocks noChangeAspect="1"/>
          </p:cNvPicPr>
          <p:nvPr/>
        </p:nvPicPr>
        <p:blipFill>
          <a:blip r:embed="rId4"/>
          <a:stretch>
            <a:fillRect/>
          </a:stretch>
        </p:blipFill>
        <p:spPr>
          <a:xfrm>
            <a:off x="3505200" y="1981200"/>
            <a:ext cx="5181600" cy="1384689"/>
          </a:xfrm>
          <a:prstGeom prst="rect">
            <a:avLst/>
          </a:prstGeom>
        </p:spPr>
      </p:pic>
      <p:pic>
        <p:nvPicPr>
          <p:cNvPr id="11" name="Picture 10">
            <a:extLst>
              <a:ext uri="{FF2B5EF4-FFF2-40B4-BE49-F238E27FC236}">
                <a16:creationId xmlns:a16="http://schemas.microsoft.com/office/drawing/2014/main" id="{031C5308-9843-0472-76E6-C0F58D046BFF}"/>
              </a:ext>
            </a:extLst>
          </p:cNvPr>
          <p:cNvPicPr>
            <a:picLocks noChangeAspect="1"/>
          </p:cNvPicPr>
          <p:nvPr/>
        </p:nvPicPr>
        <p:blipFill>
          <a:blip r:embed="rId5"/>
          <a:stretch>
            <a:fillRect/>
          </a:stretch>
        </p:blipFill>
        <p:spPr>
          <a:xfrm>
            <a:off x="3557463" y="3537348"/>
            <a:ext cx="2277853" cy="2067017"/>
          </a:xfrm>
          <a:prstGeom prst="rect">
            <a:avLst/>
          </a:prstGeom>
        </p:spPr>
      </p:pic>
      <p:pic>
        <p:nvPicPr>
          <p:cNvPr id="9" name="Picture 8">
            <a:extLst>
              <a:ext uri="{FF2B5EF4-FFF2-40B4-BE49-F238E27FC236}">
                <a16:creationId xmlns:a16="http://schemas.microsoft.com/office/drawing/2014/main" id="{3EF17420-1E2B-C206-158C-9272134524E5}"/>
              </a:ext>
            </a:extLst>
          </p:cNvPr>
          <p:cNvPicPr>
            <a:picLocks noChangeAspect="1"/>
          </p:cNvPicPr>
          <p:nvPr/>
        </p:nvPicPr>
        <p:blipFill>
          <a:blip r:embed="rId6"/>
          <a:stretch>
            <a:fillRect/>
          </a:stretch>
        </p:blipFill>
        <p:spPr>
          <a:xfrm>
            <a:off x="6019800" y="3624263"/>
            <a:ext cx="1352549" cy="1176337"/>
          </a:xfrm>
          <a:prstGeom prst="rect">
            <a:avLst/>
          </a:prstGeom>
        </p:spPr>
      </p:pic>
      <p:pic>
        <p:nvPicPr>
          <p:cNvPr id="12" name="Picture 11">
            <a:extLst>
              <a:ext uri="{FF2B5EF4-FFF2-40B4-BE49-F238E27FC236}">
                <a16:creationId xmlns:a16="http://schemas.microsoft.com/office/drawing/2014/main" id="{96B378F3-248A-DEF7-D76F-50C29D510C24}"/>
              </a:ext>
            </a:extLst>
          </p:cNvPr>
          <p:cNvPicPr>
            <a:picLocks noChangeAspect="1"/>
          </p:cNvPicPr>
          <p:nvPr/>
        </p:nvPicPr>
        <p:blipFill>
          <a:blip r:embed="rId7"/>
          <a:stretch>
            <a:fillRect/>
          </a:stretch>
        </p:blipFill>
        <p:spPr>
          <a:xfrm>
            <a:off x="7466434" y="3365889"/>
            <a:ext cx="1220366" cy="1390650"/>
          </a:xfrm>
          <a:prstGeom prst="rect">
            <a:avLst/>
          </a:prstGeom>
        </p:spPr>
      </p:pic>
      <p:pic>
        <p:nvPicPr>
          <p:cNvPr id="15" name="Picture 14">
            <a:extLst>
              <a:ext uri="{FF2B5EF4-FFF2-40B4-BE49-F238E27FC236}">
                <a16:creationId xmlns:a16="http://schemas.microsoft.com/office/drawing/2014/main" id="{18B0075B-621D-F9B5-D58A-45A9CF755245}"/>
              </a:ext>
            </a:extLst>
          </p:cNvPr>
          <p:cNvPicPr>
            <a:picLocks noChangeAspect="1"/>
          </p:cNvPicPr>
          <p:nvPr/>
        </p:nvPicPr>
        <p:blipFill>
          <a:blip r:embed="rId8"/>
          <a:stretch>
            <a:fillRect/>
          </a:stretch>
        </p:blipFill>
        <p:spPr>
          <a:xfrm>
            <a:off x="6241411" y="4800600"/>
            <a:ext cx="2432473" cy="990600"/>
          </a:xfrm>
          <a:prstGeom prst="rect">
            <a:avLst/>
          </a:prstGeom>
        </p:spPr>
      </p:pic>
    </p:spTree>
    <p:extLst>
      <p:ext uri="{BB962C8B-B14F-4D97-AF65-F5344CB8AC3E}">
        <p14:creationId xmlns:p14="http://schemas.microsoft.com/office/powerpoint/2010/main" val="3457288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85893"/>
            <a:ext cx="8153400" cy="1295400"/>
          </a:xfrm>
        </p:spPr>
        <p:txBody>
          <a:bodyPr>
            <a:noAutofit/>
          </a:bodyPr>
          <a:lstStyle/>
          <a:p>
            <a:r>
              <a:rPr lang="en-US" sz="2800" b="1" u="sng" dirty="0">
                <a:latin typeface="Goudy Old Style" panose="02020502050305020303" pitchFamily="18" charset="0"/>
              </a:rPr>
              <a:t>Does this mean the Sunshine Law prohibits social functions?</a:t>
            </a:r>
          </a:p>
        </p:txBody>
      </p:sp>
      <p:sp>
        <p:nvSpPr>
          <p:cNvPr id="5" name="Snip Single Corner Rectangle 4"/>
          <p:cNvSpPr/>
          <p:nvPr/>
        </p:nvSpPr>
        <p:spPr>
          <a:xfrm>
            <a:off x="0" y="1021494"/>
            <a:ext cx="9144000" cy="157305"/>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533400" y="2590800"/>
            <a:ext cx="3352800" cy="2677656"/>
          </a:xfrm>
          <a:prstGeom prst="rect">
            <a:avLst/>
          </a:prstGeom>
        </p:spPr>
        <p:txBody>
          <a:bodyPr wrap="square">
            <a:spAutoFit/>
          </a:bodyPr>
          <a:lstStyle/>
          <a:p>
            <a:pPr marL="0" indent="0" algn="just">
              <a:buNone/>
            </a:pPr>
            <a:r>
              <a:rPr lang="en-US" sz="2400" dirty="0">
                <a:latin typeface="Goudy Old Style" panose="02020502050305020303" pitchFamily="18" charset="0"/>
                <a:ea typeface="Calibri" panose="020F0502020204030204" pitchFamily="34" charset="0"/>
                <a:cs typeface="Times New Roman" panose="02020603050405020304" pitchFamily="18" charset="0"/>
              </a:rPr>
              <a:t>No, Board members may attend social functions together, so long</a:t>
            </a:r>
            <a:r>
              <a:rPr lang="en-US" sz="2400" dirty="0">
                <a:latin typeface="Goudy Old Style" panose="02020502050305020303" pitchFamily="18" charset="0"/>
              </a:rPr>
              <a:t> as they have no discussion on</a:t>
            </a:r>
          </a:p>
          <a:p>
            <a:pPr marL="0" indent="0" algn="just">
              <a:buNone/>
            </a:pPr>
            <a:r>
              <a:rPr lang="en-US" sz="2400" dirty="0">
                <a:latin typeface="Goudy Old Style" panose="02020502050305020303" pitchFamily="18" charset="0"/>
              </a:rPr>
              <a:t>matters which are before or are foreseeable to come before the Board.</a:t>
            </a:r>
            <a:endParaRPr lang="en-US" sz="2400" dirty="0">
              <a:latin typeface="Goudy Old Style" panose="02020502050305020303" pitchFamily="18" charset="0"/>
              <a:ea typeface="Calibri" panose="020F0502020204030204" pitchFamily="34" charset="0"/>
              <a:cs typeface="Times New Roman" panose="02020603050405020304" pitchFamily="18" charset="0"/>
            </a:endParaRPr>
          </a:p>
        </p:txBody>
      </p:sp>
      <p:pic>
        <p:nvPicPr>
          <p:cNvPr id="13" name="Picture 3" descr="A picture containing schematic&#10;&#10;Description automatically generated">
            <a:extLst>
              <a:ext uri="{FF2B5EF4-FFF2-40B4-BE49-F238E27FC236}">
                <a16:creationId xmlns:a16="http://schemas.microsoft.com/office/drawing/2014/main" id="{C3253FFE-B56B-CAF0-33D2-63159DA969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450" y="154152"/>
            <a:ext cx="3467100" cy="6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FD19795-1C5A-2FA1-9B7A-1146D8926311}"/>
              </a:ext>
            </a:extLst>
          </p:cNvPr>
          <p:cNvPicPr>
            <a:picLocks noChangeAspect="1"/>
          </p:cNvPicPr>
          <p:nvPr/>
        </p:nvPicPr>
        <p:blipFill>
          <a:blip r:embed="rId4"/>
          <a:stretch>
            <a:fillRect/>
          </a:stretch>
        </p:blipFill>
        <p:spPr>
          <a:xfrm>
            <a:off x="4385098" y="2438400"/>
            <a:ext cx="4482750" cy="2830056"/>
          </a:xfrm>
          <a:prstGeom prst="rect">
            <a:avLst/>
          </a:prstGeom>
        </p:spPr>
      </p:pic>
    </p:spTree>
    <p:extLst>
      <p:ext uri="{BB962C8B-B14F-4D97-AF65-F5344CB8AC3E}">
        <p14:creationId xmlns:p14="http://schemas.microsoft.com/office/powerpoint/2010/main" val="198144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8153400" cy="1295400"/>
          </a:xfrm>
        </p:spPr>
        <p:txBody>
          <a:bodyPr>
            <a:noAutofit/>
          </a:bodyPr>
          <a:lstStyle/>
          <a:p>
            <a:r>
              <a:rPr lang="en-US" sz="3200" b="1" u="sng" dirty="0">
                <a:latin typeface="Goudy Old Style" panose="02020502050305020303" pitchFamily="18" charset="0"/>
              </a:rPr>
              <a:t>A “Meeting” Can Occur Electronically Too!</a:t>
            </a:r>
          </a:p>
        </p:txBody>
      </p:sp>
      <p:sp>
        <p:nvSpPr>
          <p:cNvPr id="5" name="Snip Single Corner Rectangle 4"/>
          <p:cNvSpPr/>
          <p:nvPr/>
        </p:nvSpPr>
        <p:spPr>
          <a:xfrm>
            <a:off x="0" y="10287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685800" y="2057401"/>
            <a:ext cx="4859239" cy="4649093"/>
          </a:xfrm>
          <a:prstGeom prst="rect">
            <a:avLst/>
          </a:prstGeom>
        </p:spPr>
        <p:txBody>
          <a:bodyPr wrap="square">
            <a:spAutoFit/>
          </a:bodyPr>
          <a:lstStyle/>
          <a:p>
            <a:pPr marR="0" lvl="0">
              <a:lnSpc>
                <a:spcPct val="107000"/>
              </a:lnSpc>
              <a:spcBef>
                <a:spcPts val="0"/>
              </a:spcBef>
              <a:spcAft>
                <a:spcPts val="0"/>
              </a:spcAft>
            </a:pPr>
            <a:r>
              <a:rPr lang="en-US" sz="2400" dirty="0">
                <a:latin typeface="Goudy Old Style" panose="02020502050305020303"/>
                <a:ea typeface="Calibri" panose="020F0502020204030204" pitchFamily="34" charset="0"/>
                <a:cs typeface="Times New Roman" panose="02020603050405020304" pitchFamily="18" charset="0"/>
              </a:rPr>
              <a:t>Including:</a:t>
            </a:r>
          </a:p>
          <a:p>
            <a:pPr marR="0" lvl="0">
              <a:lnSpc>
                <a:spcPct val="107000"/>
              </a:lnSpc>
              <a:spcBef>
                <a:spcPts val="0"/>
              </a:spcBef>
              <a:spcAft>
                <a:spcPts val="0"/>
              </a:spcAft>
            </a:pPr>
            <a:endParaRPr lang="en-US" sz="2400" dirty="0">
              <a:latin typeface="Goudy Old Style" panose="02020502050305020303"/>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400" dirty="0">
                <a:latin typeface="Goudy Old Style" panose="02020502050305020303"/>
                <a:ea typeface="Calibri" panose="020F0502020204030204" pitchFamily="34" charset="0"/>
                <a:cs typeface="Times New Roman" panose="02020603050405020304" pitchFamily="18" charset="0"/>
              </a:rPr>
              <a:t>Over the Phone</a:t>
            </a:r>
          </a:p>
          <a:p>
            <a:pPr marL="342900" marR="0" lvl="0" indent="-342900">
              <a:lnSpc>
                <a:spcPct val="107000"/>
              </a:lnSpc>
              <a:spcBef>
                <a:spcPts val="0"/>
              </a:spcBef>
              <a:spcAft>
                <a:spcPts val="0"/>
              </a:spcAft>
              <a:buFont typeface="Wingdings" panose="05000000000000000000" pitchFamily="2" charset="2"/>
              <a:buChar char=""/>
            </a:pPr>
            <a:r>
              <a:rPr lang="en-US" sz="2400" dirty="0">
                <a:latin typeface="Goudy Old Style" panose="02020502050305020303"/>
                <a:ea typeface="Calibri" panose="020F0502020204030204" pitchFamily="34" charset="0"/>
                <a:cs typeface="Times New Roman" panose="02020603050405020304" pitchFamily="18" charset="0"/>
              </a:rPr>
              <a:t>Over a Text </a:t>
            </a:r>
          </a:p>
          <a:p>
            <a:pPr marL="342900" marR="0" lvl="0" indent="-342900">
              <a:lnSpc>
                <a:spcPct val="107000"/>
              </a:lnSpc>
              <a:spcBef>
                <a:spcPts val="0"/>
              </a:spcBef>
              <a:spcAft>
                <a:spcPts val="0"/>
              </a:spcAft>
              <a:buFont typeface="Wingdings" panose="05000000000000000000" pitchFamily="2" charset="2"/>
              <a:buChar char=""/>
            </a:pPr>
            <a:r>
              <a:rPr lang="en-US" sz="2400" dirty="0">
                <a:latin typeface="Goudy Old Style" panose="02020502050305020303"/>
                <a:ea typeface="Calibri" panose="020F0502020204030204" pitchFamily="34" charset="0"/>
                <a:cs typeface="Times New Roman" panose="02020603050405020304" pitchFamily="18" charset="0"/>
              </a:rPr>
              <a:t>Over Emails</a:t>
            </a:r>
          </a:p>
          <a:p>
            <a:pPr marL="342900" marR="0" lvl="0" indent="-342900">
              <a:lnSpc>
                <a:spcPct val="107000"/>
              </a:lnSpc>
              <a:spcBef>
                <a:spcPts val="0"/>
              </a:spcBef>
              <a:spcAft>
                <a:spcPts val="0"/>
              </a:spcAft>
              <a:buFont typeface="Wingdings" panose="05000000000000000000" pitchFamily="2" charset="2"/>
              <a:buChar char=""/>
            </a:pPr>
            <a:r>
              <a:rPr lang="en-US" sz="2400" dirty="0">
                <a:latin typeface="Goudy Old Style" panose="02020502050305020303"/>
                <a:ea typeface="Calibri" panose="020F0502020204030204" pitchFamily="34" charset="0"/>
                <a:cs typeface="Times New Roman" panose="02020603050405020304" pitchFamily="18" charset="0"/>
              </a:rPr>
              <a:t>Virtually</a:t>
            </a:r>
          </a:p>
          <a:p>
            <a:pPr marL="342900" marR="0" lvl="0" indent="-342900">
              <a:lnSpc>
                <a:spcPct val="107000"/>
              </a:lnSpc>
              <a:spcBef>
                <a:spcPts val="0"/>
              </a:spcBef>
              <a:spcAft>
                <a:spcPts val="0"/>
              </a:spcAft>
              <a:buFont typeface="Wingdings" panose="05000000000000000000" pitchFamily="2" charset="2"/>
              <a:buChar char=""/>
            </a:pPr>
            <a:r>
              <a:rPr lang="en-US" sz="2400" dirty="0">
                <a:latin typeface="Goudy Old Style" panose="02020502050305020303"/>
                <a:ea typeface="Calibri" panose="020F0502020204030204" pitchFamily="34" charset="0"/>
                <a:cs typeface="Times New Roman" panose="02020603050405020304" pitchFamily="18" charset="0"/>
              </a:rPr>
              <a:t>Over Social Media</a:t>
            </a:r>
          </a:p>
          <a:p>
            <a:pPr marR="0" lvl="0">
              <a:lnSpc>
                <a:spcPct val="107000"/>
              </a:lnSpc>
              <a:spcBef>
                <a:spcPts val="0"/>
              </a:spcBef>
              <a:spcAft>
                <a:spcPts val="0"/>
              </a:spcAft>
            </a:pPr>
            <a:r>
              <a:rPr lang="en-US" sz="2400" dirty="0">
                <a:latin typeface="Goudy Old Style" panose="02020502050305020303"/>
                <a:ea typeface="Calibri" panose="020F0502020204030204" pitchFamily="34" charset="0"/>
                <a:cs typeface="Times New Roman" panose="02020603050405020304" pitchFamily="18" charset="0"/>
              </a:rPr>
              <a:t> i.e.,  Facebook, Nextdoor, X/Twitter, Instagram </a:t>
            </a:r>
          </a:p>
          <a:p>
            <a:pPr marR="0" lvl="0">
              <a:lnSpc>
                <a:spcPct val="107000"/>
              </a:lnSpc>
              <a:spcBef>
                <a:spcPts val="0"/>
              </a:spcBef>
              <a:spcAft>
                <a:spcPts val="0"/>
              </a:spcAft>
            </a:pPr>
            <a:endParaRPr lang="en-US" sz="2400" dirty="0">
              <a:latin typeface="Goudy Old Style" panose="02020502050305020303"/>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sz="2000" dirty="0">
              <a:latin typeface="Goudy Old Style" panose="02020502050305020303"/>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3" descr="A picture containing schematic&#10;&#10;Description automatically generated">
            <a:extLst>
              <a:ext uri="{FF2B5EF4-FFF2-40B4-BE49-F238E27FC236}">
                <a16:creationId xmlns:a16="http://schemas.microsoft.com/office/drawing/2014/main" id="{D380BC65-1713-6888-BC23-AEE4A79E44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35659"/>
            <a:ext cx="3048000" cy="67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hone Conversation Illustration Royalty Free SVG, Cliparts, Vectors, And  Stock Illustration. Image 19469016.">
            <a:extLst>
              <a:ext uri="{FF2B5EF4-FFF2-40B4-BE49-F238E27FC236}">
                <a16:creationId xmlns:a16="http://schemas.microsoft.com/office/drawing/2014/main" id="{7E5C9383-ABE6-DD15-24F6-75FFC81ED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399" y="2096150"/>
            <a:ext cx="233362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acebook Logos PNG images free download">
            <a:extLst>
              <a:ext uri="{FF2B5EF4-FFF2-40B4-BE49-F238E27FC236}">
                <a16:creationId xmlns:a16="http://schemas.microsoft.com/office/drawing/2014/main" id="{29245845-8D4A-9667-E8CB-39E4D72F03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874" y="4262149"/>
            <a:ext cx="758825" cy="758825"/>
          </a:xfrm>
          <a:prstGeom prst="rect">
            <a:avLst/>
          </a:prstGeom>
          <a:noFill/>
          <a:ln>
            <a:noFill/>
          </a:ln>
        </p:spPr>
      </p:pic>
      <p:pic>
        <p:nvPicPr>
          <p:cNvPr id="2052" name="Picture 4" descr="See related image detail">
            <a:extLst>
              <a:ext uri="{FF2B5EF4-FFF2-40B4-BE49-F238E27FC236}">
                <a16:creationId xmlns:a16="http://schemas.microsoft.com/office/drawing/2014/main" id="{77F1C3E7-9107-C24C-135F-A15C341A1A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5029200"/>
            <a:ext cx="1752600" cy="8726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instagram logo">
            <a:extLst>
              <a:ext uri="{FF2B5EF4-FFF2-40B4-BE49-F238E27FC236}">
                <a16:creationId xmlns:a16="http://schemas.microsoft.com/office/drawing/2014/main" id="{4C0B5C0B-03C3-F0EA-11FE-0D09F4FD46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0" y="4191000"/>
            <a:ext cx="1049240" cy="1049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E006B88-5545-7FE3-83A2-1C80A2F83EB4}"/>
              </a:ext>
            </a:extLst>
          </p:cNvPr>
          <p:cNvPicPr>
            <a:picLocks noChangeAspect="1"/>
          </p:cNvPicPr>
          <p:nvPr/>
        </p:nvPicPr>
        <p:blipFill>
          <a:blip r:embed="rId8"/>
          <a:stretch>
            <a:fillRect/>
          </a:stretch>
        </p:blipFill>
        <p:spPr>
          <a:xfrm>
            <a:off x="6731386" y="5149274"/>
            <a:ext cx="660014" cy="565726"/>
          </a:xfrm>
          <a:prstGeom prst="rect">
            <a:avLst/>
          </a:prstGeom>
        </p:spPr>
      </p:pic>
    </p:spTree>
    <p:extLst>
      <p:ext uri="{BB962C8B-B14F-4D97-AF65-F5344CB8AC3E}">
        <p14:creationId xmlns:p14="http://schemas.microsoft.com/office/powerpoint/2010/main" val="1266341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8874235-CCDF-7B03-4C19-4C966C0E673F}"/>
            </a:ext>
          </a:extLst>
        </p:cNvPr>
        <p:cNvGrpSpPr/>
        <p:nvPr/>
      </p:nvGrpSpPr>
      <p:grpSpPr>
        <a:xfrm>
          <a:off x="0" y="0"/>
          <a:ext cx="0" cy="0"/>
          <a:chOff x="0" y="0"/>
          <a:chExt cx="0" cy="0"/>
        </a:xfrm>
      </p:grpSpPr>
      <p:sp>
        <p:nvSpPr>
          <p:cNvPr id="4" name="Snip Single Corner Rectangle 3">
            <a:extLst>
              <a:ext uri="{FF2B5EF4-FFF2-40B4-BE49-F238E27FC236}">
                <a16:creationId xmlns:a16="http://schemas.microsoft.com/office/drawing/2014/main" id="{B7424FB2-2094-3800-7E83-63AAF560E65A}"/>
              </a:ext>
            </a:extLst>
          </p:cNvPr>
          <p:cNvSpPr/>
          <p:nvPr/>
        </p:nvSpPr>
        <p:spPr>
          <a:xfrm>
            <a:off x="0" y="1371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a:extLst>
              <a:ext uri="{FF2B5EF4-FFF2-40B4-BE49-F238E27FC236}">
                <a16:creationId xmlns:a16="http://schemas.microsoft.com/office/drawing/2014/main" id="{560D1F82-78C2-B172-1CE6-8B8DAA62BD4A}"/>
              </a:ext>
            </a:extLst>
          </p:cNvPr>
          <p:cNvSpPr/>
          <p:nvPr/>
        </p:nvSpPr>
        <p:spPr>
          <a:xfrm>
            <a:off x="0" y="60579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3" descr="A picture containing schematic&#10;&#10;Description automatically generated">
            <a:extLst>
              <a:ext uri="{FF2B5EF4-FFF2-40B4-BE49-F238E27FC236}">
                <a16:creationId xmlns:a16="http://schemas.microsoft.com/office/drawing/2014/main" id="{A0B3477B-4FFA-9CB1-BBE6-D10925BC4F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5100" y="182688"/>
            <a:ext cx="3733800" cy="8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BE16482-7046-04E1-A514-758E8F55B7EA}"/>
              </a:ext>
            </a:extLst>
          </p:cNvPr>
          <p:cNvPicPr>
            <a:picLocks noChangeAspect="1"/>
          </p:cNvPicPr>
          <p:nvPr/>
        </p:nvPicPr>
        <p:blipFill>
          <a:blip r:embed="rId4"/>
          <a:stretch>
            <a:fillRect/>
          </a:stretch>
        </p:blipFill>
        <p:spPr>
          <a:xfrm>
            <a:off x="304243" y="1716584"/>
            <a:ext cx="8534957" cy="4303217"/>
          </a:xfrm>
          <a:prstGeom prst="rect">
            <a:avLst/>
          </a:prstGeom>
        </p:spPr>
      </p:pic>
    </p:spTree>
    <p:extLst>
      <p:ext uri="{BB962C8B-B14F-4D97-AF65-F5344CB8AC3E}">
        <p14:creationId xmlns:p14="http://schemas.microsoft.com/office/powerpoint/2010/main" val="1713616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8A21D-484F-F3A5-6519-29F7F6FCCF2D}"/>
            </a:ext>
          </a:extLst>
        </p:cNvPr>
        <p:cNvGrpSpPr/>
        <p:nvPr/>
      </p:nvGrpSpPr>
      <p:grpSpPr>
        <a:xfrm>
          <a:off x="0" y="0"/>
          <a:ext cx="0" cy="0"/>
          <a:chOff x="0" y="0"/>
          <a:chExt cx="0" cy="0"/>
        </a:xfrm>
      </p:grpSpPr>
      <p:sp>
        <p:nvSpPr>
          <p:cNvPr id="5" name="Snip Single Corner Rectangle 4">
            <a:extLst>
              <a:ext uri="{FF2B5EF4-FFF2-40B4-BE49-F238E27FC236}">
                <a16:creationId xmlns:a16="http://schemas.microsoft.com/office/drawing/2014/main" id="{5C0F57AB-B89C-B17E-2CE2-89B89650119F}"/>
              </a:ext>
            </a:extLst>
          </p:cNvPr>
          <p:cNvSpPr/>
          <p:nvPr/>
        </p:nvSpPr>
        <p:spPr>
          <a:xfrm>
            <a:off x="0" y="1021494"/>
            <a:ext cx="9144000" cy="157305"/>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a:extLst>
              <a:ext uri="{FF2B5EF4-FFF2-40B4-BE49-F238E27FC236}">
                <a16:creationId xmlns:a16="http://schemas.microsoft.com/office/drawing/2014/main" id="{8B7B91DC-04BA-B086-EC3F-26C5875103ED}"/>
              </a:ext>
            </a:extLst>
          </p:cNvPr>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3" descr="A picture containing schematic&#10;&#10;Description automatically generated">
            <a:extLst>
              <a:ext uri="{FF2B5EF4-FFF2-40B4-BE49-F238E27FC236}">
                <a16:creationId xmlns:a16="http://schemas.microsoft.com/office/drawing/2014/main" id="{54CE2832-0F9A-305F-60A7-3FDCB1A72C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450" y="162550"/>
            <a:ext cx="3467100" cy="6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69B5368-9D3F-9DF9-AAF6-EBAE1F19A6A4}"/>
              </a:ext>
            </a:extLst>
          </p:cNvPr>
          <p:cNvPicPr>
            <a:picLocks noChangeAspect="1"/>
          </p:cNvPicPr>
          <p:nvPr/>
        </p:nvPicPr>
        <p:blipFill>
          <a:blip r:embed="rId4"/>
          <a:stretch>
            <a:fillRect/>
          </a:stretch>
        </p:blipFill>
        <p:spPr>
          <a:xfrm>
            <a:off x="1600200" y="1371600"/>
            <a:ext cx="5418951" cy="4199424"/>
          </a:xfrm>
          <a:prstGeom prst="rect">
            <a:avLst/>
          </a:prstGeom>
        </p:spPr>
      </p:pic>
    </p:spTree>
    <p:extLst>
      <p:ext uri="{BB962C8B-B14F-4D97-AF65-F5344CB8AC3E}">
        <p14:creationId xmlns:p14="http://schemas.microsoft.com/office/powerpoint/2010/main" val="3656657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371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6" name="Picture 2" descr="17 Reply all ideas | funny, humor, teacher hum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29343"/>
            <a:ext cx="5105400" cy="37482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A picture containing schematic&#10;&#10;Description automatically generated">
            <a:extLst>
              <a:ext uri="{FF2B5EF4-FFF2-40B4-BE49-F238E27FC236}">
                <a16:creationId xmlns:a16="http://schemas.microsoft.com/office/drawing/2014/main" id="{613F6CF6-A270-EF7C-5094-1B6C70A300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0" y="234643"/>
            <a:ext cx="3429000" cy="75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t Allowed&quot; Symbol 4">
            <a:extLst>
              <a:ext uri="{FF2B5EF4-FFF2-40B4-BE49-F238E27FC236}">
                <a16:creationId xmlns:a16="http://schemas.microsoft.com/office/drawing/2014/main" id="{DAA08D86-0168-DD75-9B0B-7A557D6A01ED}"/>
              </a:ext>
            </a:extLst>
          </p:cNvPr>
          <p:cNvSpPr/>
          <p:nvPr/>
        </p:nvSpPr>
        <p:spPr>
          <a:xfrm>
            <a:off x="1676400" y="1752600"/>
            <a:ext cx="5106928" cy="3810000"/>
          </a:xfrm>
          <a:prstGeom prst="noSmoking">
            <a:avLst/>
          </a:prstGeom>
          <a:solidFill>
            <a:schemeClr val="accent2">
              <a:lumMod val="75000"/>
              <a:alpha val="54000"/>
            </a:schemeClr>
          </a:solidFill>
          <a:ln>
            <a:noFill/>
          </a:ln>
          <a:effectLst>
            <a:outerShdw blurRad="101600" dist="139700" dir="5400000" algn="ctr" rotWithShape="0">
              <a:srgbClr val="000000">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outerShdw blurRad="50800" dist="50800" dir="5400000" algn="ctr" rotWithShape="0">
                  <a:schemeClr val="tx2">
                    <a:lumMod val="40000"/>
                    <a:lumOff val="60000"/>
                  </a:schemeClr>
                </a:outerShdw>
                <a:reflection stA="59000" endPos="45500" dir="5400000" sy="-100000" algn="bl" rotWithShape="0"/>
              </a:effectLst>
            </a:endParaRPr>
          </a:p>
        </p:txBody>
      </p:sp>
    </p:spTree>
    <p:extLst>
      <p:ext uri="{BB962C8B-B14F-4D97-AF65-F5344CB8AC3E}">
        <p14:creationId xmlns:p14="http://schemas.microsoft.com/office/powerpoint/2010/main" val="41785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19200"/>
            <a:ext cx="8229600" cy="1143000"/>
          </a:xfrm>
        </p:spPr>
        <p:txBody>
          <a:bodyPr>
            <a:normAutofit/>
          </a:bodyPr>
          <a:lstStyle/>
          <a:p>
            <a:pPr algn="ctr"/>
            <a:r>
              <a:rPr lang="en-US" sz="3200" b="1" u="sng" dirty="0">
                <a:latin typeface="Goudy Old Style" pitchFamily="18" charset="0"/>
              </a:rPr>
              <a:t>What about Meetings with Staff? </a:t>
            </a:r>
          </a:p>
        </p:txBody>
      </p:sp>
      <p:sp>
        <p:nvSpPr>
          <p:cNvPr id="3" name="Content Placeholder 2"/>
          <p:cNvSpPr>
            <a:spLocks noGrp="1"/>
          </p:cNvSpPr>
          <p:nvPr>
            <p:ph idx="1"/>
          </p:nvPr>
        </p:nvSpPr>
        <p:spPr>
          <a:xfrm>
            <a:off x="304800" y="2293513"/>
            <a:ext cx="8615218" cy="2083152"/>
          </a:xfrm>
        </p:spPr>
        <p:txBody>
          <a:bodyPr>
            <a:normAutofit/>
          </a:bodyPr>
          <a:lstStyle/>
          <a:p>
            <a:pPr algn="just"/>
            <a:r>
              <a:rPr lang="en-US" sz="2400" dirty="0">
                <a:effectLst/>
                <a:latin typeface="Goudy Old Style" panose="02020502050305020303"/>
                <a:ea typeface="Times New Roman" panose="02020603050405020304" pitchFamily="18" charset="0"/>
              </a:rPr>
              <a:t>General rule: Board member m</a:t>
            </a:r>
            <a:r>
              <a:rPr lang="x-none" sz="2400" dirty="0">
                <a:effectLst/>
                <a:latin typeface="Goudy Old Style" panose="02020502050305020303"/>
                <a:ea typeface="Times New Roman" panose="02020603050405020304" pitchFamily="18" charset="0"/>
              </a:rPr>
              <a:t>eetings with staff are not subject to the Sunshine Law</a:t>
            </a:r>
            <a:r>
              <a:rPr lang="en-US" sz="2400" dirty="0">
                <a:effectLst/>
                <a:latin typeface="Goudy Old Style" panose="02020502050305020303"/>
                <a:ea typeface="Times New Roman" panose="02020603050405020304" pitchFamily="18" charset="0"/>
              </a:rPr>
              <a:t>.</a:t>
            </a:r>
          </a:p>
          <a:p>
            <a:pPr algn="just"/>
            <a:r>
              <a:rPr lang="en-US" sz="2400" dirty="0">
                <a:latin typeface="Goudy Old Style" panose="02020502050305020303"/>
                <a:ea typeface="Times New Roman" panose="02020603050405020304" pitchFamily="18" charset="0"/>
              </a:rPr>
              <a:t>Exception: </a:t>
            </a:r>
            <a:r>
              <a:rPr lang="en-US" sz="2400" dirty="0">
                <a:effectLst/>
                <a:latin typeface="Goudy Old Style" panose="02020502050305020303"/>
                <a:ea typeface="Times New Roman" panose="02020603050405020304" pitchFamily="18" charset="0"/>
              </a:rPr>
              <a:t> When</a:t>
            </a:r>
            <a:r>
              <a:rPr lang="x-none" sz="2400" dirty="0">
                <a:effectLst/>
                <a:latin typeface="Goudy Old Style" panose="02020502050305020303"/>
                <a:ea typeface="Times New Roman" panose="02020603050405020304" pitchFamily="18" charset="0"/>
              </a:rPr>
              <a:t> staff ceases to function in a staff capacity and is delegated authority </a:t>
            </a:r>
            <a:r>
              <a:rPr lang="en-US" sz="2400" dirty="0">
                <a:effectLst/>
                <a:latin typeface="Goudy Old Style" panose="02020502050305020303"/>
                <a:ea typeface="Times New Roman" panose="02020603050405020304" pitchFamily="18" charset="0"/>
              </a:rPr>
              <a:t>from a board to act and make selections on the District’s behalf. </a:t>
            </a:r>
          </a:p>
          <a:p>
            <a:pPr>
              <a:buFont typeface="Arial" charset="0"/>
              <a:buChar char="•"/>
            </a:pPr>
            <a:endParaRPr lang="en-US" sz="2600" dirty="0">
              <a:latin typeface="Goudy Old Style" panose="02020502050305020303" pitchFamily="18" charset="0"/>
            </a:endParaRPr>
          </a:p>
          <a:p>
            <a:pPr marL="0" indent="0">
              <a:buNone/>
            </a:pPr>
            <a:endParaRPr lang="en-US" dirty="0">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7 alternatives to time-wasting, morale-draining meetings - PR Daily"/>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14800"/>
            <a:ext cx="4038600" cy="1752600"/>
          </a:xfrm>
          <a:prstGeom prst="rect">
            <a:avLst/>
          </a:prstGeom>
          <a:noFill/>
          <a:ln>
            <a:noFill/>
          </a:ln>
        </p:spPr>
      </p:pic>
      <p:sp>
        <p:nvSpPr>
          <p:cNvPr id="2" name="TextBox 1"/>
          <p:cNvSpPr txBox="1"/>
          <p:nvPr/>
        </p:nvSpPr>
        <p:spPr>
          <a:xfrm>
            <a:off x="304800" y="4699337"/>
            <a:ext cx="4332605" cy="1015663"/>
          </a:xfrm>
          <a:prstGeom prst="rect">
            <a:avLst/>
          </a:prstGeom>
          <a:noFill/>
        </p:spPr>
        <p:txBody>
          <a:bodyPr wrap="square" rtlCol="0">
            <a:spAutoFit/>
          </a:bodyPr>
          <a:lstStyle/>
          <a:p>
            <a:r>
              <a:rPr lang="en-US" sz="2000" dirty="0">
                <a:solidFill>
                  <a:srgbClr val="FF0000"/>
                </a:solidFill>
                <a:latin typeface="Goudy Old Style" panose="02020502050305020303"/>
              </a:rPr>
              <a:t>Example:</a:t>
            </a:r>
            <a:r>
              <a:rPr lang="en-US" sz="2000" dirty="0">
                <a:latin typeface="Goudy Old Style" panose="02020502050305020303"/>
              </a:rPr>
              <a:t> </a:t>
            </a:r>
          </a:p>
          <a:p>
            <a:r>
              <a:rPr lang="en-US" sz="2000" dirty="0">
                <a:latin typeface="Goudy Old Style" panose="02020502050305020303"/>
              </a:rPr>
              <a:t>Staff performing selection or RFP functions.</a:t>
            </a:r>
          </a:p>
        </p:txBody>
      </p:sp>
      <p:pic>
        <p:nvPicPr>
          <p:cNvPr id="12" name="Picture 3" descr="A picture containing schematic&#10;&#10;Description automatically generated">
            <a:extLst>
              <a:ext uri="{FF2B5EF4-FFF2-40B4-BE49-F238E27FC236}">
                <a16:creationId xmlns:a16="http://schemas.microsoft.com/office/drawing/2014/main" id="{91F712DC-FDAE-C87F-1767-24E6657A82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71847"/>
            <a:ext cx="3733800" cy="8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7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D412E-413C-9079-8F2E-FF3776912D28}"/>
            </a:ext>
          </a:extLst>
        </p:cNvPr>
        <p:cNvGrpSpPr/>
        <p:nvPr/>
      </p:nvGrpSpPr>
      <p:grpSpPr>
        <a:xfrm>
          <a:off x="0" y="0"/>
          <a:ext cx="0" cy="0"/>
          <a:chOff x="0" y="0"/>
          <a:chExt cx="0" cy="0"/>
        </a:xfrm>
      </p:grpSpPr>
      <p:sp>
        <p:nvSpPr>
          <p:cNvPr id="5" name="Snip Single Corner Rectangle 4">
            <a:extLst>
              <a:ext uri="{FF2B5EF4-FFF2-40B4-BE49-F238E27FC236}">
                <a16:creationId xmlns:a16="http://schemas.microsoft.com/office/drawing/2014/main" id="{C3D305A3-1AE5-8A24-B236-7B9509F5D6E1}"/>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nip Single Corner Rectangle 6">
            <a:extLst>
              <a:ext uri="{FF2B5EF4-FFF2-40B4-BE49-F238E27FC236}">
                <a16:creationId xmlns:a16="http://schemas.microsoft.com/office/drawing/2014/main" id="{FAF78766-3AC1-4099-1DB0-EBABCDE28556}"/>
              </a:ext>
            </a:extLst>
          </p:cNvPr>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3" descr="A picture containing schematic&#10;&#10;Description automatically generated">
            <a:extLst>
              <a:ext uri="{FF2B5EF4-FFF2-40B4-BE49-F238E27FC236}">
                <a16:creationId xmlns:a16="http://schemas.microsoft.com/office/drawing/2014/main" id="{FCD7F923-7946-D667-6A38-9495337B21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5100" y="77466"/>
            <a:ext cx="3733800" cy="8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2E422BF-963A-D80A-8817-C399E61E2E8E}"/>
              </a:ext>
            </a:extLst>
          </p:cNvPr>
          <p:cNvPicPr>
            <a:picLocks noChangeAspect="1"/>
          </p:cNvPicPr>
          <p:nvPr/>
        </p:nvPicPr>
        <p:blipFill>
          <a:blip r:embed="rId4"/>
          <a:stretch>
            <a:fillRect/>
          </a:stretch>
        </p:blipFill>
        <p:spPr>
          <a:xfrm>
            <a:off x="544185" y="1400381"/>
            <a:ext cx="8371215" cy="4306492"/>
          </a:xfrm>
          <a:prstGeom prst="rect">
            <a:avLst/>
          </a:prstGeom>
        </p:spPr>
      </p:pic>
    </p:spTree>
    <p:extLst>
      <p:ext uri="{BB962C8B-B14F-4D97-AF65-F5344CB8AC3E}">
        <p14:creationId xmlns:p14="http://schemas.microsoft.com/office/powerpoint/2010/main" val="1279226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1157792"/>
            <a:ext cx="6858000" cy="845633"/>
          </a:xfrm>
        </p:spPr>
        <p:txBody>
          <a:bodyPr>
            <a:normAutofit/>
          </a:bodyPr>
          <a:lstStyle/>
          <a:p>
            <a:r>
              <a:rPr lang="en-US" sz="2800" b="1" u="sng" dirty="0">
                <a:latin typeface="Goudy Old Style" panose="02020502050305020303"/>
              </a:rPr>
              <a:t>The Public’s Right to Speak</a:t>
            </a:r>
            <a:endParaRPr lang="en-US" sz="2800" b="1" dirty="0"/>
          </a:p>
        </p:txBody>
      </p:sp>
      <p:sp>
        <p:nvSpPr>
          <p:cNvPr id="3" name="Subtitle 2"/>
          <p:cNvSpPr>
            <a:spLocks noGrp="1"/>
          </p:cNvSpPr>
          <p:nvPr>
            <p:ph type="subTitle" idx="1"/>
          </p:nvPr>
        </p:nvSpPr>
        <p:spPr>
          <a:xfrm>
            <a:off x="228600" y="2209800"/>
            <a:ext cx="6400800" cy="3429000"/>
          </a:xfrm>
        </p:spPr>
        <p:txBody>
          <a:bodyPr>
            <a:normAutofit lnSpcReduction="10000"/>
          </a:bodyPr>
          <a:lstStyle/>
          <a:p>
            <a:pPr marL="457200" indent="-457200" algn="just">
              <a:buFont typeface="Arial" charset="0"/>
              <a:buChar char="•"/>
            </a:pPr>
            <a:r>
              <a:rPr lang="x-none" sz="2400" dirty="0">
                <a:solidFill>
                  <a:schemeClr val="tx1"/>
                </a:solidFill>
                <a:effectLst/>
                <a:latin typeface="Goudy Old Style" panose="02020502050305020303" pitchFamily="18" charset="0"/>
                <a:ea typeface="Times New Roman" panose="02020603050405020304" pitchFamily="18" charset="0"/>
              </a:rPr>
              <a:t>Florida Statutes § 286.0114 requires that the public be provided with a “reasonable opportunity” to be heard before the board takes official action. </a:t>
            </a:r>
            <a:endParaRPr lang="en-US" sz="2400" dirty="0">
              <a:solidFill>
                <a:schemeClr val="tx1"/>
              </a:solidFill>
              <a:effectLst/>
              <a:latin typeface="Goudy Old Style" panose="02020502050305020303" pitchFamily="18" charset="0"/>
              <a:ea typeface="Times New Roman" panose="02020603050405020304" pitchFamily="18" charset="0"/>
            </a:endParaRPr>
          </a:p>
          <a:p>
            <a:pPr marL="457200" indent="-457200" algn="just">
              <a:buFont typeface="Arial" charset="0"/>
              <a:buChar char="•"/>
            </a:pPr>
            <a:r>
              <a:rPr lang="en-US" sz="2400" dirty="0">
                <a:solidFill>
                  <a:schemeClr val="tx1"/>
                </a:solidFill>
                <a:latin typeface="Goudy Old Style" panose="02020502050305020303" pitchFamily="18" charset="0"/>
                <a:ea typeface="Times New Roman" panose="02020603050405020304" pitchFamily="18" charset="0"/>
              </a:rPr>
              <a:t>“Reasonable”  does not mean unfettered. </a:t>
            </a:r>
          </a:p>
          <a:p>
            <a:pPr marL="457200" indent="-457200" algn="just">
              <a:buFont typeface="Arial" charset="0"/>
              <a:buChar char="•"/>
            </a:pPr>
            <a:r>
              <a:rPr lang="en-US" sz="2400" dirty="0">
                <a:solidFill>
                  <a:schemeClr val="tx1"/>
                </a:solidFill>
                <a:latin typeface="Goudy Old Style" panose="02020502050305020303" pitchFamily="18" charset="0"/>
                <a:ea typeface="Times New Roman" panose="02020603050405020304" pitchFamily="18" charset="0"/>
              </a:rPr>
              <a:t>Difference between “public comments” during meetings and “public hearings.”</a:t>
            </a:r>
          </a:p>
          <a:p>
            <a:pPr marL="457200" indent="-457200" algn="just">
              <a:buFont typeface="Arial" charset="0"/>
              <a:buChar char="•"/>
            </a:pPr>
            <a:r>
              <a:rPr lang="x-none" sz="2400" dirty="0">
                <a:solidFill>
                  <a:schemeClr val="tx1"/>
                </a:solidFill>
                <a:effectLst/>
                <a:latin typeface="Goudy Old Style" panose="02020502050305020303" pitchFamily="18" charset="0"/>
                <a:ea typeface="Times New Roman" panose="02020603050405020304" pitchFamily="18" charset="0"/>
              </a:rPr>
              <a:t>When there is a public hearing, then the public</a:t>
            </a:r>
            <a:r>
              <a:rPr lang="en-US" sz="2400" dirty="0">
                <a:solidFill>
                  <a:schemeClr val="tx1"/>
                </a:solidFill>
                <a:effectLst/>
                <a:latin typeface="Goudy Old Style" panose="02020502050305020303" pitchFamily="18" charset="0"/>
                <a:ea typeface="Times New Roman" panose="02020603050405020304" pitchFamily="18" charset="0"/>
              </a:rPr>
              <a:t>’s </a:t>
            </a:r>
            <a:r>
              <a:rPr lang="x-none" sz="2400" dirty="0">
                <a:solidFill>
                  <a:schemeClr val="tx1"/>
                </a:solidFill>
                <a:effectLst/>
                <a:latin typeface="Goudy Old Style" panose="02020502050305020303" pitchFamily="18" charset="0"/>
                <a:ea typeface="Times New Roman" panose="02020603050405020304" pitchFamily="18" charset="0"/>
              </a:rPr>
              <a:t>right</a:t>
            </a:r>
            <a:r>
              <a:rPr lang="en-US" sz="2400" dirty="0">
                <a:solidFill>
                  <a:schemeClr val="tx1"/>
                </a:solidFill>
                <a:effectLst/>
                <a:latin typeface="Goudy Old Style" panose="02020502050305020303" pitchFamily="18" charset="0"/>
                <a:ea typeface="Times New Roman" panose="02020603050405020304" pitchFamily="18" charset="0"/>
              </a:rPr>
              <a:t>s should be greater than normal limits to avoid due process issues. </a:t>
            </a:r>
          </a:p>
          <a:p>
            <a:pPr marL="457200" indent="-457200" algn="just">
              <a:buFont typeface="Arial" charset="0"/>
              <a:buChar char="•"/>
            </a:pPr>
            <a:endParaRPr lang="en-US" dirty="0">
              <a:solidFill>
                <a:schemeClr val="tx1"/>
              </a:solidFill>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p:nvPr/>
        </p:nvPicPr>
        <p:blipFill>
          <a:blip r:embed="rId3"/>
          <a:stretch>
            <a:fillRect/>
          </a:stretch>
        </p:blipFill>
        <p:spPr>
          <a:xfrm>
            <a:off x="6858000" y="2743200"/>
            <a:ext cx="2105025" cy="2238375"/>
          </a:xfrm>
          <a:prstGeom prst="rect">
            <a:avLst/>
          </a:prstGeom>
        </p:spPr>
      </p:pic>
      <p:pic>
        <p:nvPicPr>
          <p:cNvPr id="10" name="Picture 3" descr="A picture containing schematic&#10;&#10;Description automatically generated">
            <a:extLst>
              <a:ext uri="{FF2B5EF4-FFF2-40B4-BE49-F238E27FC236}">
                <a16:creationId xmlns:a16="http://schemas.microsoft.com/office/drawing/2014/main" id="{7F13A7B1-C7C3-036F-3893-7C2890C946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30922"/>
            <a:ext cx="3505200" cy="77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33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1181100"/>
            <a:ext cx="9296400" cy="866107"/>
          </a:xfrm>
        </p:spPr>
        <p:txBody>
          <a:bodyPr>
            <a:normAutofit/>
          </a:bodyPr>
          <a:lstStyle/>
          <a:p>
            <a:r>
              <a:rPr lang="en-US" sz="2800" b="1" u="sng" dirty="0">
                <a:latin typeface="Goudy Old Style" panose="02020502050305020303"/>
              </a:rPr>
              <a:t>The Public’s Right to Speak</a:t>
            </a:r>
            <a:endParaRPr lang="en-US" sz="2800" b="1" dirty="0"/>
          </a:p>
        </p:txBody>
      </p:sp>
      <p:sp>
        <p:nvSpPr>
          <p:cNvPr id="3" name="Subtitle 2"/>
          <p:cNvSpPr>
            <a:spLocks noGrp="1"/>
          </p:cNvSpPr>
          <p:nvPr>
            <p:ph type="subTitle" idx="1"/>
          </p:nvPr>
        </p:nvSpPr>
        <p:spPr>
          <a:xfrm>
            <a:off x="533400" y="2121568"/>
            <a:ext cx="7696200" cy="3441032"/>
          </a:xfrm>
        </p:spPr>
        <p:txBody>
          <a:bodyPr>
            <a:normAutofit/>
          </a:bodyPr>
          <a:lstStyle/>
          <a:p>
            <a:pPr algn="just"/>
            <a:r>
              <a:rPr lang="en-US" sz="2800" dirty="0">
                <a:solidFill>
                  <a:schemeClr val="tx1"/>
                </a:solidFill>
                <a:latin typeface="Goudy Old Style" panose="02020502050305020303" pitchFamily="18" charset="0"/>
                <a:ea typeface="Times New Roman" panose="02020603050405020304" pitchFamily="18" charset="0"/>
              </a:rPr>
              <a:t>The Sunshine Law </a:t>
            </a:r>
            <a:r>
              <a:rPr lang="en-US" sz="2800" u="sng" dirty="0">
                <a:solidFill>
                  <a:schemeClr val="tx1"/>
                </a:solidFill>
                <a:latin typeface="Goudy Old Style" panose="02020502050305020303" pitchFamily="18" charset="0"/>
                <a:ea typeface="Times New Roman" panose="02020603050405020304" pitchFamily="18" charset="0"/>
              </a:rPr>
              <a:t>does not </a:t>
            </a:r>
            <a:r>
              <a:rPr lang="en-US" sz="2800" dirty="0">
                <a:solidFill>
                  <a:schemeClr val="tx1"/>
                </a:solidFill>
                <a:latin typeface="Goudy Old Style" panose="02020502050305020303" pitchFamily="18" charset="0"/>
                <a:ea typeface="Times New Roman" panose="02020603050405020304" pitchFamily="18" charset="0"/>
              </a:rPr>
              <a:t>prevent</a:t>
            </a:r>
            <a:r>
              <a:rPr lang="en-US" sz="2800" dirty="0">
                <a:solidFill>
                  <a:schemeClr val="tx1"/>
                </a:solidFill>
                <a:effectLst/>
                <a:latin typeface="Goudy Old Style" panose="02020502050305020303" pitchFamily="18" charset="0"/>
                <a:ea typeface="Times New Roman" panose="02020603050405020304" pitchFamily="18" charset="0"/>
              </a:rPr>
              <a:t>: </a:t>
            </a:r>
          </a:p>
          <a:p>
            <a:pPr marL="457200" indent="-457200" algn="just">
              <a:buFont typeface="Arial" panose="020B0604020202020204" pitchFamily="34" charset="0"/>
              <a:buChar char="•"/>
            </a:pPr>
            <a:r>
              <a:rPr lang="x-none" sz="2800" dirty="0">
                <a:solidFill>
                  <a:schemeClr val="tx1"/>
                </a:solidFill>
                <a:effectLst/>
                <a:latin typeface="Goudy Old Style" panose="02020502050305020303" pitchFamily="18" charset="0"/>
                <a:ea typeface="Times New Roman" panose="02020603050405020304" pitchFamily="18" charset="0"/>
              </a:rPr>
              <a:t>the orderly conduct of public participation</a:t>
            </a:r>
            <a:r>
              <a:rPr lang="en-US" sz="2800" dirty="0">
                <a:solidFill>
                  <a:schemeClr val="tx1"/>
                </a:solidFill>
                <a:effectLst/>
                <a:latin typeface="Goudy Old Style" panose="02020502050305020303" pitchFamily="18" charset="0"/>
                <a:ea typeface="Times New Roman" panose="02020603050405020304" pitchFamily="18" charset="0"/>
              </a:rPr>
              <a:t>;</a:t>
            </a:r>
          </a:p>
          <a:p>
            <a:pPr marL="457200" indent="-457200" algn="just">
              <a:buFont typeface="Arial" charset="0"/>
              <a:buChar char="•"/>
            </a:pPr>
            <a:r>
              <a:rPr lang="en-US" sz="2800" dirty="0">
                <a:solidFill>
                  <a:schemeClr val="tx1"/>
                </a:solidFill>
                <a:effectLst/>
                <a:latin typeface="Goudy Old Style" panose="02020502050305020303" pitchFamily="18" charset="0"/>
                <a:ea typeface="Times New Roman" panose="02020603050405020304" pitchFamily="18" charset="0"/>
              </a:rPr>
              <a:t>structuring agendas to provide one or more timeframes to comment; </a:t>
            </a:r>
          </a:p>
          <a:p>
            <a:pPr marL="457200" indent="-457200" algn="just">
              <a:buFont typeface="Arial" charset="0"/>
              <a:buChar char="•"/>
            </a:pPr>
            <a:r>
              <a:rPr lang="en-US" sz="2800" dirty="0">
                <a:solidFill>
                  <a:schemeClr val="tx1"/>
                </a:solidFill>
                <a:latin typeface="Goudy Old Style" panose="02020502050305020303" pitchFamily="18" charset="0"/>
                <a:ea typeface="Times New Roman" panose="02020603050405020304" pitchFamily="18" charset="0"/>
              </a:rPr>
              <a:t>adopting t</a:t>
            </a:r>
            <a:r>
              <a:rPr lang="x-none" sz="2800" dirty="0">
                <a:solidFill>
                  <a:schemeClr val="tx1"/>
                </a:solidFill>
                <a:effectLst/>
                <a:latin typeface="Goudy Old Style" panose="02020502050305020303" pitchFamily="18" charset="0"/>
                <a:ea typeface="Times New Roman" panose="02020603050405020304" pitchFamily="18" charset="0"/>
              </a:rPr>
              <a:t>ime limits</a:t>
            </a:r>
            <a:r>
              <a:rPr lang="en-US" sz="2800" dirty="0">
                <a:solidFill>
                  <a:schemeClr val="tx1"/>
                </a:solidFill>
                <a:effectLst/>
                <a:latin typeface="Goudy Old Style" panose="02020502050305020303" pitchFamily="18" charset="0"/>
                <a:ea typeface="Times New Roman" panose="02020603050405020304" pitchFamily="18" charset="0"/>
              </a:rPr>
              <a:t> on public comment</a:t>
            </a:r>
            <a:r>
              <a:rPr lang="en-US" sz="2800" dirty="0">
                <a:solidFill>
                  <a:schemeClr val="tx1"/>
                </a:solidFill>
                <a:latin typeface="Goudy Old Style" panose="02020502050305020303" pitchFamily="18" charset="0"/>
                <a:ea typeface="Times New Roman" panose="02020603050405020304" pitchFamily="18" charset="0"/>
              </a:rPr>
              <a:t>; and </a:t>
            </a:r>
            <a:endParaRPr lang="en-US" sz="2800" dirty="0">
              <a:solidFill>
                <a:schemeClr val="tx1"/>
              </a:solidFill>
              <a:effectLst/>
              <a:latin typeface="Goudy Old Style" panose="02020502050305020303" pitchFamily="18" charset="0"/>
              <a:ea typeface="Times New Roman" panose="02020603050405020304" pitchFamily="18" charset="0"/>
            </a:endParaRPr>
          </a:p>
          <a:p>
            <a:pPr marL="457200" indent="-457200" algn="just">
              <a:buFont typeface="Arial" charset="0"/>
              <a:buChar char="•"/>
            </a:pPr>
            <a:r>
              <a:rPr lang="en-US" sz="2800" dirty="0">
                <a:solidFill>
                  <a:schemeClr val="tx1"/>
                </a:solidFill>
                <a:latin typeface="Goudy Old Style" panose="02020502050305020303" pitchFamily="18" charset="0"/>
                <a:ea typeface="Times New Roman" panose="02020603050405020304" pitchFamily="18" charset="0"/>
              </a:rPr>
              <a:t>civility code adoption and enforcement.  </a:t>
            </a:r>
            <a:endParaRPr lang="en-US" sz="2800" dirty="0">
              <a:solidFill>
                <a:schemeClr val="tx1"/>
              </a:solidFill>
              <a:effectLst/>
              <a:latin typeface="Goudy Old Style" panose="02020502050305020303" pitchFamily="18" charset="0"/>
              <a:ea typeface="Times New Roman" panose="02020603050405020304" pitchFamily="18" charset="0"/>
            </a:endParaRPr>
          </a:p>
          <a:p>
            <a:pPr algn="just"/>
            <a:endParaRPr lang="en-US" dirty="0">
              <a:solidFill>
                <a:schemeClr val="tx1"/>
              </a:solidFill>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A picture containing schematic&#10;&#10;Description automatically generated">
            <a:extLst>
              <a:ext uri="{FF2B5EF4-FFF2-40B4-BE49-F238E27FC236}">
                <a16:creationId xmlns:a16="http://schemas.microsoft.com/office/drawing/2014/main" id="{603BAB52-58F1-0153-C88B-DCBD014D00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1035"/>
            <a:ext cx="3200400" cy="71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54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8153400" cy="1295400"/>
          </a:xfrm>
        </p:spPr>
        <p:txBody>
          <a:bodyPr>
            <a:noAutofit/>
          </a:bodyPr>
          <a:lstStyle/>
          <a:p>
            <a:pPr algn="ctr"/>
            <a:r>
              <a:rPr lang="en-US" sz="3200" b="1" u="sng" dirty="0">
                <a:latin typeface="Goudy Old Style" panose="02020502050305020303" pitchFamily="18" charset="0"/>
              </a:rPr>
              <a:t>Florida’s Sunshine Law: </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p:nvPr/>
        </p:nvPicPr>
        <p:blipFill>
          <a:blip r:embed="rId3"/>
          <a:stretch>
            <a:fillRect/>
          </a:stretch>
        </p:blipFill>
        <p:spPr>
          <a:xfrm>
            <a:off x="1771650" y="2293277"/>
            <a:ext cx="5600700" cy="3430515"/>
          </a:xfrm>
          <a:prstGeom prst="rect">
            <a:avLst/>
          </a:prstGeom>
        </p:spPr>
      </p:pic>
      <p:pic>
        <p:nvPicPr>
          <p:cNvPr id="6" name="Picture 3" descr="A picture containing schematic&#10;&#10;Description automatically generated">
            <a:extLst>
              <a:ext uri="{FF2B5EF4-FFF2-40B4-BE49-F238E27FC236}">
                <a16:creationId xmlns:a16="http://schemas.microsoft.com/office/drawing/2014/main" id="{2AF9B3B9-F577-FAE0-C1C5-869386E3DB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0" y="92436"/>
            <a:ext cx="3429000" cy="75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991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8153400" cy="1295400"/>
          </a:xfrm>
        </p:spPr>
        <p:txBody>
          <a:bodyPr>
            <a:noAutofit/>
          </a:bodyPr>
          <a:lstStyle/>
          <a:p>
            <a:r>
              <a:rPr lang="en-US" sz="3200" b="1" u="sng" dirty="0">
                <a:latin typeface="Goudy Old Style" panose="02020502050305020303" pitchFamily="18" charset="0"/>
              </a:rPr>
              <a:t>The Sunshine Law Requirements</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1066800" y="2444749"/>
            <a:ext cx="7391400" cy="3334246"/>
          </a:xfrm>
          <a:prstGeom prst="rect">
            <a:avLst/>
          </a:prstGeom>
          <a:noFill/>
        </p:spPr>
        <p:txBody>
          <a:bodyPr wrap="square" rtlCol="0">
            <a:spAutoFit/>
          </a:bodyPr>
          <a:lstStyle/>
          <a:p>
            <a:pPr lvl="0" algn="just">
              <a:spcAft>
                <a:spcPts val="2000"/>
              </a:spcAft>
            </a:pPr>
            <a:r>
              <a:rPr lang="en-US" sz="2400" dirty="0">
                <a:latin typeface="Goudy Old Style" panose="02020502050305020303" pitchFamily="18" charset="0"/>
              </a:rPr>
              <a:t>1.  Meetings of public boards or commission must be open to the public.</a:t>
            </a:r>
          </a:p>
          <a:p>
            <a:pPr lvl="0" algn="just">
              <a:spcAft>
                <a:spcPts val="2000"/>
              </a:spcAft>
            </a:pPr>
            <a:r>
              <a:rPr lang="en-US" sz="2400" dirty="0">
                <a:solidFill>
                  <a:srgbClr val="FF0000"/>
                </a:solidFill>
                <a:latin typeface="Goudy Old Style" panose="02020502050305020303" pitchFamily="18" charset="0"/>
              </a:rPr>
              <a:t>2. Reasonable notice of such meetings must be given.</a:t>
            </a:r>
          </a:p>
          <a:p>
            <a:pPr lvl="0" algn="just">
              <a:spcAft>
                <a:spcPts val="2000"/>
              </a:spcAft>
            </a:pPr>
            <a:endParaRPr lang="en-US" sz="2400" dirty="0">
              <a:latin typeface="Goudy Old Style" panose="02020502050305020303" pitchFamily="18" charset="0"/>
            </a:endParaRPr>
          </a:p>
          <a:p>
            <a:pPr lvl="0" algn="just">
              <a:spcAft>
                <a:spcPts val="2000"/>
              </a:spcAft>
            </a:pPr>
            <a:r>
              <a:rPr lang="en-US" sz="2400" dirty="0">
                <a:latin typeface="Goudy Old Style" panose="02020502050305020303" pitchFamily="18" charset="0"/>
              </a:rPr>
              <a:t>See, Fla. Stat </a:t>
            </a:r>
            <a:r>
              <a:rPr lang="en-US" sz="2400" dirty="0">
                <a:latin typeface="Goudy Old Style" panose="02020502050305020303" pitchFamily="18" charset="0"/>
                <a:ea typeface="Times New Roman" panose="02020603050405020304" pitchFamily="18" charset="0"/>
                <a:cs typeface="Times New Roman" panose="02020603050405020304" pitchFamily="18" charset="0"/>
              </a:rPr>
              <a:t> § 286.011</a:t>
            </a:r>
            <a:endParaRPr lang="en-US" sz="2400" dirty="0">
              <a:latin typeface="Goudy Old Style" panose="02020502050305020303" pitchFamily="18" charset="0"/>
            </a:endParaRPr>
          </a:p>
          <a:p>
            <a:pPr lvl="0">
              <a:spcAft>
                <a:spcPts val="2000"/>
              </a:spcAft>
            </a:pPr>
            <a:endParaRPr lang="en-US" sz="2400" dirty="0">
              <a:effectLst>
                <a:outerShdw blurRad="38100" dist="38100" dir="2700000" algn="tl">
                  <a:srgbClr val="000000">
                    <a:alpha val="43137"/>
                  </a:srgbClr>
                </a:outerShdw>
              </a:effectLst>
              <a:latin typeface="Goudy Old Style" panose="02020502050305020303" pitchFamily="18" charset="0"/>
            </a:endParaRPr>
          </a:p>
        </p:txBody>
      </p:sp>
      <p:pic>
        <p:nvPicPr>
          <p:cNvPr id="6" name="Picture 3" descr="A picture containing schematic&#10;&#10;Description automatically generated">
            <a:extLst>
              <a:ext uri="{FF2B5EF4-FFF2-40B4-BE49-F238E27FC236}">
                <a16:creationId xmlns:a16="http://schemas.microsoft.com/office/drawing/2014/main" id="{82593E57-D0E4-C144-881C-366088CD33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74815"/>
            <a:ext cx="3505200" cy="77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93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62000" y="1345972"/>
            <a:ext cx="7924800" cy="863828"/>
          </a:xfrm>
        </p:spPr>
        <p:txBody>
          <a:bodyPr>
            <a:normAutofit/>
          </a:bodyPr>
          <a:lstStyle/>
          <a:p>
            <a:pPr marL="914400" marR="0" indent="-914400">
              <a:spcBef>
                <a:spcPts val="0"/>
              </a:spcBef>
              <a:spcAft>
                <a:spcPts val="0"/>
              </a:spcAft>
              <a:tabLst>
                <a:tab pos="2743200" algn="ctr"/>
                <a:tab pos="5486400" algn="r"/>
                <a:tab pos="457200" algn="l"/>
                <a:tab pos="914400" algn="l"/>
                <a:tab pos="2743200" algn="ctr"/>
                <a:tab pos="3657600" algn="l"/>
                <a:tab pos="5486400" algn="r"/>
              </a:tabLst>
            </a:pPr>
            <a:r>
              <a:rPr lang="en-US" sz="2800" b="1" u="sng" dirty="0">
                <a:latin typeface="Goudy Old Style" panose="02020502050305020303"/>
              </a:rPr>
              <a:t>What is Reasonable Notice for Special Districts? </a:t>
            </a:r>
            <a:r>
              <a:rPr lang="x-none" sz="1800" dirty="0">
                <a:effectLst/>
                <a:latin typeface="Goudy Old Style" panose="02020502050305020303" pitchFamily="18" charset="0"/>
                <a:ea typeface="Times New Roman" panose="02020603050405020304" pitchFamily="18" charset="0"/>
              </a:rPr>
              <a:t>	</a:t>
            </a:r>
            <a:endParaRPr lang="en-US" sz="3200" dirty="0"/>
          </a:p>
        </p:txBody>
      </p:sp>
      <p:sp>
        <p:nvSpPr>
          <p:cNvPr id="3" name="Subtitle 2"/>
          <p:cNvSpPr>
            <a:spLocks noGrp="1"/>
          </p:cNvSpPr>
          <p:nvPr>
            <p:ph type="subTitle" idx="1"/>
          </p:nvPr>
        </p:nvSpPr>
        <p:spPr>
          <a:xfrm>
            <a:off x="609600" y="1981200"/>
            <a:ext cx="7848600" cy="3489917"/>
          </a:xfrm>
        </p:spPr>
        <p:txBody>
          <a:bodyPr>
            <a:normAutofit/>
          </a:bodyPr>
          <a:lstStyle/>
          <a:p>
            <a:pPr algn="just"/>
            <a:endParaRPr lang="en-US" sz="2600" dirty="0">
              <a:solidFill>
                <a:schemeClr val="tx1"/>
              </a:solidFill>
              <a:effectLst/>
              <a:latin typeface="Goudy Old Style" panose="02020502050305020303"/>
              <a:ea typeface="Times New Roman" panose="02020603050405020304" pitchFamily="18" charset="0"/>
            </a:endParaRPr>
          </a:p>
          <a:p>
            <a:pPr algn="just"/>
            <a:r>
              <a:rPr lang="x-none" sz="2600" dirty="0">
                <a:solidFill>
                  <a:schemeClr val="tx1"/>
                </a:solidFill>
                <a:effectLst/>
                <a:latin typeface="Goudy Old Style" panose="02020502050305020303"/>
                <a:ea typeface="Times New Roman" panose="02020603050405020304" pitchFamily="18" charset="0"/>
              </a:rPr>
              <a:t>According to the Florida Attorney General, the </a:t>
            </a:r>
            <a:r>
              <a:rPr lang="en-US" sz="2600" dirty="0">
                <a:solidFill>
                  <a:schemeClr val="tx1"/>
                </a:solidFill>
                <a:effectLst/>
                <a:latin typeface="Goudy Old Style" panose="02020502050305020303"/>
                <a:ea typeface="Times New Roman" panose="02020603050405020304" pitchFamily="18" charset="0"/>
              </a:rPr>
              <a:t>general </a:t>
            </a:r>
            <a:r>
              <a:rPr lang="x-none" sz="2600" dirty="0">
                <a:solidFill>
                  <a:schemeClr val="tx1"/>
                </a:solidFill>
                <a:effectLst/>
                <a:latin typeface="Goudy Old Style" panose="02020502050305020303"/>
                <a:ea typeface="Times New Roman" panose="02020603050405020304" pitchFamily="18" charset="0"/>
              </a:rPr>
              <a:t>definition of “reasonable” depends on the facts of the situation and board involved. </a:t>
            </a:r>
            <a:endParaRPr lang="en-US" sz="2600" dirty="0">
              <a:solidFill>
                <a:schemeClr val="tx1"/>
              </a:solidFill>
              <a:effectLst/>
              <a:latin typeface="Goudy Old Style" panose="02020502050305020303"/>
              <a:ea typeface="Times New Roman" panose="02020603050405020304" pitchFamily="18" charset="0"/>
            </a:endParaRPr>
          </a:p>
          <a:p>
            <a:pPr marL="457200" indent="-457200" algn="just">
              <a:buFont typeface="Arial" charset="0"/>
              <a:buChar char="•"/>
            </a:pPr>
            <a:endParaRPr lang="en-US" sz="2600" dirty="0">
              <a:solidFill>
                <a:schemeClr val="tx1"/>
              </a:solidFill>
              <a:latin typeface="Goudy Old Style" panose="02020502050305020303"/>
              <a:ea typeface="Times New Roman" panose="02020603050405020304" pitchFamily="18" charset="0"/>
            </a:endParaRPr>
          </a:p>
          <a:p>
            <a:pPr algn="just"/>
            <a:endParaRPr lang="en-US" sz="2800" dirty="0">
              <a:solidFill>
                <a:schemeClr val="tx1"/>
              </a:solidFill>
              <a:effectLst/>
              <a:latin typeface="Goudy Old Style" panose="02020502050305020303"/>
              <a:ea typeface="Times New Roman" panose="02020603050405020304" pitchFamily="18" charset="0"/>
            </a:endParaRPr>
          </a:p>
          <a:p>
            <a:pPr marL="457200" indent="-457200" algn="just">
              <a:buFont typeface="Arial" charset="0"/>
              <a:buChar char="•"/>
            </a:pPr>
            <a:endParaRPr lang="en-US" dirty="0">
              <a:solidFill>
                <a:schemeClr val="tx1"/>
              </a:solidFill>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p:nvPr/>
        </p:nvPicPr>
        <p:blipFill>
          <a:blip r:embed="rId3"/>
          <a:stretch>
            <a:fillRect/>
          </a:stretch>
        </p:blipFill>
        <p:spPr>
          <a:xfrm>
            <a:off x="5334002" y="4097827"/>
            <a:ext cx="3581400" cy="1046218"/>
          </a:xfrm>
          <a:prstGeom prst="rect">
            <a:avLst/>
          </a:prstGeom>
        </p:spPr>
      </p:pic>
      <p:pic>
        <p:nvPicPr>
          <p:cNvPr id="10" name="Picture 3" descr="A picture containing schematic&#10;&#10;Description automatically generated">
            <a:extLst>
              <a:ext uri="{FF2B5EF4-FFF2-40B4-BE49-F238E27FC236}">
                <a16:creationId xmlns:a16="http://schemas.microsoft.com/office/drawing/2014/main" id="{BB25BC7C-2759-3FF3-BCF3-2CE6EA1C5A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0350" y="84463"/>
            <a:ext cx="3543300" cy="78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3113A03-D074-9F2C-DAA9-9F40A5C13D61}"/>
              </a:ext>
            </a:extLst>
          </p:cNvPr>
          <p:cNvPicPr>
            <a:picLocks noChangeAspect="1"/>
          </p:cNvPicPr>
          <p:nvPr/>
        </p:nvPicPr>
        <p:blipFill>
          <a:blip r:embed="rId5"/>
          <a:stretch>
            <a:fillRect/>
          </a:stretch>
        </p:blipFill>
        <p:spPr>
          <a:xfrm>
            <a:off x="381000" y="4176037"/>
            <a:ext cx="3429000" cy="1024247"/>
          </a:xfrm>
          <a:prstGeom prst="rect">
            <a:avLst/>
          </a:prstGeom>
        </p:spPr>
      </p:pic>
      <p:sp>
        <p:nvSpPr>
          <p:cNvPr id="12" name="Plus Sign 11">
            <a:extLst>
              <a:ext uri="{FF2B5EF4-FFF2-40B4-BE49-F238E27FC236}">
                <a16:creationId xmlns:a16="http://schemas.microsoft.com/office/drawing/2014/main" id="{05339EEA-683A-101B-B57B-3183455CC872}"/>
              </a:ext>
            </a:extLst>
          </p:cNvPr>
          <p:cNvSpPr/>
          <p:nvPr/>
        </p:nvSpPr>
        <p:spPr>
          <a:xfrm>
            <a:off x="4267200" y="4232327"/>
            <a:ext cx="914400" cy="914400"/>
          </a:xfrm>
          <a:prstGeom prst="mathPlus">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941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28600" y="914400"/>
            <a:ext cx="8763000" cy="863828"/>
          </a:xfrm>
        </p:spPr>
        <p:txBody>
          <a:bodyPr>
            <a:normAutofit/>
          </a:bodyPr>
          <a:lstStyle/>
          <a:p>
            <a:pPr marL="914400" marR="0" indent="-914400">
              <a:spcBef>
                <a:spcPts val="0"/>
              </a:spcBef>
              <a:spcAft>
                <a:spcPts val="0"/>
              </a:spcAft>
              <a:tabLst>
                <a:tab pos="2743200" algn="ctr"/>
                <a:tab pos="5486400" algn="r"/>
                <a:tab pos="457200" algn="l"/>
                <a:tab pos="914400" algn="l"/>
                <a:tab pos="2743200" algn="ctr"/>
                <a:tab pos="3657600" algn="l"/>
                <a:tab pos="5486400" algn="r"/>
              </a:tabLst>
            </a:pPr>
            <a:r>
              <a:rPr lang="en-US" sz="2800" b="1" u="sng" dirty="0">
                <a:latin typeface="Goudy Old Style" panose="02020502050305020303"/>
              </a:rPr>
              <a:t>Special Districts Have Special  Notice Requirement! </a:t>
            </a:r>
            <a:r>
              <a:rPr lang="x-none" sz="1800" dirty="0">
                <a:effectLst/>
                <a:latin typeface="Goudy Old Style" panose="02020502050305020303" pitchFamily="18" charset="0"/>
                <a:ea typeface="Times New Roman" panose="02020603050405020304" pitchFamily="18" charset="0"/>
              </a:rPr>
              <a:t>	</a:t>
            </a:r>
            <a:endParaRPr lang="en-US" sz="3200" dirty="0"/>
          </a:p>
        </p:txBody>
      </p:sp>
      <p:sp>
        <p:nvSpPr>
          <p:cNvPr id="3" name="Subtitle 2"/>
          <p:cNvSpPr>
            <a:spLocks noGrp="1"/>
          </p:cNvSpPr>
          <p:nvPr>
            <p:ph type="subTitle" idx="1"/>
          </p:nvPr>
        </p:nvSpPr>
        <p:spPr>
          <a:xfrm>
            <a:off x="457200" y="1981200"/>
            <a:ext cx="8001000" cy="3489917"/>
          </a:xfrm>
        </p:spPr>
        <p:txBody>
          <a:bodyPr>
            <a:normAutofit/>
          </a:bodyPr>
          <a:lstStyle/>
          <a:p>
            <a:pPr algn="just"/>
            <a:r>
              <a:rPr lang="x-none" sz="2800" dirty="0">
                <a:solidFill>
                  <a:schemeClr val="tx1"/>
                </a:solidFill>
                <a:effectLst/>
                <a:latin typeface="Goudy Old Style" panose="02020502050305020303" pitchFamily="18" charset="0"/>
                <a:ea typeface="Times New Roman" panose="02020603050405020304" pitchFamily="18" charset="0"/>
              </a:rPr>
              <a:t>Florida Statutes § </a:t>
            </a:r>
            <a:r>
              <a:rPr lang="en-US" sz="2800" dirty="0">
                <a:solidFill>
                  <a:schemeClr val="tx1"/>
                </a:solidFill>
                <a:effectLst/>
                <a:latin typeface="Goudy Old Style" panose="02020502050305020303" pitchFamily="18" charset="0"/>
                <a:ea typeface="Times New Roman" panose="02020603050405020304" pitchFamily="18" charset="0"/>
              </a:rPr>
              <a:t>189.015</a:t>
            </a:r>
            <a:r>
              <a:rPr lang="x-none" sz="2800" dirty="0">
                <a:solidFill>
                  <a:schemeClr val="tx1"/>
                </a:solidFill>
                <a:effectLst/>
                <a:latin typeface="Goudy Old Style" panose="02020502050305020303" pitchFamily="18" charset="0"/>
                <a:ea typeface="Times New Roman" panose="02020603050405020304" pitchFamily="18" charset="0"/>
              </a:rPr>
              <a:t> </a:t>
            </a:r>
            <a:r>
              <a:rPr lang="en-US" sz="2800" dirty="0">
                <a:solidFill>
                  <a:schemeClr val="tx1"/>
                </a:solidFill>
                <a:effectLst/>
                <a:latin typeface="Goudy Old Style" panose="02020502050305020303" pitchFamily="18" charset="0"/>
                <a:ea typeface="Times New Roman" panose="02020603050405020304" pitchFamily="18" charset="0"/>
              </a:rPr>
              <a:t>sets minimum notice requirements for all special districts :</a:t>
            </a:r>
          </a:p>
          <a:p>
            <a:pPr algn="just"/>
            <a:endParaRPr lang="en-US" sz="2800" dirty="0">
              <a:solidFill>
                <a:schemeClr val="tx1"/>
              </a:solidFill>
              <a:effectLst/>
              <a:latin typeface="Goudy Old Style" panose="02020502050305020303" pitchFamily="18" charset="0"/>
              <a:ea typeface="Times New Roman" panose="02020603050405020304" pitchFamily="18" charset="0"/>
            </a:endParaRPr>
          </a:p>
          <a:p>
            <a:pPr marL="800100" lvl="1" indent="-457200" algn="just">
              <a:buFont typeface="Arial" panose="020B0604020202020204" pitchFamily="34" charset="0"/>
              <a:buChar char="•"/>
            </a:pPr>
            <a:r>
              <a:rPr lang="en-US" sz="2500" dirty="0">
                <a:latin typeface="Goudy Old Style" panose="02020502050305020303" pitchFamily="18" charset="0"/>
                <a:ea typeface="Times New Roman" panose="02020603050405020304" pitchFamily="18" charset="0"/>
              </a:rPr>
              <a:t>File and publish the </a:t>
            </a:r>
            <a:r>
              <a:rPr lang="en-US" sz="2500" dirty="0">
                <a:solidFill>
                  <a:schemeClr val="tx1"/>
                </a:solidFill>
                <a:effectLst/>
                <a:latin typeface="Goudy Old Style" panose="02020502050305020303" pitchFamily="18" charset="0"/>
                <a:ea typeface="Times New Roman" panose="02020603050405020304" pitchFamily="18" charset="0"/>
              </a:rPr>
              <a:t>day, time, place of </a:t>
            </a:r>
            <a:r>
              <a:rPr lang="en-US" sz="2500" i="1" dirty="0">
                <a:solidFill>
                  <a:schemeClr val="tx1"/>
                </a:solidFill>
                <a:effectLst/>
                <a:latin typeface="Goudy Old Style" panose="02020502050305020303" pitchFamily="18" charset="0"/>
                <a:ea typeface="Times New Roman" panose="02020603050405020304" pitchFamily="18" charset="0"/>
              </a:rPr>
              <a:t>regular meeting </a:t>
            </a:r>
            <a:r>
              <a:rPr lang="en-US" sz="2500" dirty="0">
                <a:solidFill>
                  <a:schemeClr val="tx1"/>
                </a:solidFill>
                <a:effectLst/>
                <a:latin typeface="Goudy Old Style" panose="02020502050305020303" pitchFamily="18" charset="0"/>
                <a:ea typeface="Times New Roman" panose="02020603050405020304" pitchFamily="18" charset="0"/>
              </a:rPr>
              <a:t>on a regular basis (quarterly, semi-annual or annual); and</a:t>
            </a:r>
          </a:p>
          <a:p>
            <a:pPr marL="800100" lvl="1" indent="-457200" algn="just">
              <a:buFont typeface="Arial" panose="020B0604020202020204" pitchFamily="34" charset="0"/>
              <a:buChar char="•"/>
            </a:pPr>
            <a:r>
              <a:rPr lang="en-US" sz="2500" dirty="0">
                <a:solidFill>
                  <a:schemeClr val="tx1"/>
                </a:solidFill>
                <a:effectLst/>
                <a:latin typeface="Goudy Old Style" panose="02020502050305020303" pitchFamily="18" charset="0"/>
                <a:ea typeface="Times New Roman" panose="02020603050405020304" pitchFamily="18" charset="0"/>
              </a:rPr>
              <a:t>Publish the day, time, place and purpose of </a:t>
            </a:r>
            <a:r>
              <a:rPr lang="en-US" sz="2500" i="1" dirty="0">
                <a:solidFill>
                  <a:schemeClr val="tx1"/>
                </a:solidFill>
                <a:effectLst/>
                <a:latin typeface="Goudy Old Style" panose="02020502050305020303" pitchFamily="18" charset="0"/>
                <a:ea typeface="Times New Roman" panose="02020603050405020304" pitchFamily="18" charset="0"/>
              </a:rPr>
              <a:t>any special meetings or workshops</a:t>
            </a:r>
            <a:r>
              <a:rPr lang="en-US" sz="2500" dirty="0">
                <a:solidFill>
                  <a:schemeClr val="tx1"/>
                </a:solidFill>
                <a:effectLst/>
                <a:latin typeface="Goudy Old Style" panose="02020502050305020303" pitchFamily="18" charset="0"/>
                <a:ea typeface="Times New Roman" panose="02020603050405020304" pitchFamily="18" charset="0"/>
              </a:rPr>
              <a:t> </a:t>
            </a:r>
            <a:r>
              <a:rPr lang="en-US" sz="2500" b="1" i="1" u="sng" dirty="0">
                <a:solidFill>
                  <a:schemeClr val="tx1"/>
                </a:solidFill>
                <a:effectLst/>
                <a:latin typeface="Goudy Old Style" panose="02020502050305020303" pitchFamily="18" charset="0"/>
                <a:ea typeface="Times New Roman" panose="02020603050405020304" pitchFamily="18" charset="0"/>
              </a:rPr>
              <a:t>at least 7 days </a:t>
            </a:r>
            <a:r>
              <a:rPr lang="en-US" sz="2500" dirty="0">
                <a:solidFill>
                  <a:schemeClr val="tx1"/>
                </a:solidFill>
                <a:effectLst/>
                <a:latin typeface="Goudy Old Style" panose="02020502050305020303" pitchFamily="18" charset="0"/>
                <a:ea typeface="Times New Roman" panose="02020603050405020304" pitchFamily="18" charset="0"/>
              </a:rPr>
              <a:t>before the meeting. </a:t>
            </a:r>
          </a:p>
          <a:p>
            <a:pPr marL="457200" indent="-457200" algn="just">
              <a:buFont typeface="Arial" charset="0"/>
              <a:buChar char="•"/>
            </a:pPr>
            <a:endParaRPr lang="en-US" sz="2800" dirty="0">
              <a:solidFill>
                <a:schemeClr val="tx1"/>
              </a:solidFill>
              <a:effectLst/>
              <a:latin typeface="Goudy Old Style" panose="02020502050305020303" pitchFamily="18" charset="0"/>
              <a:ea typeface="Times New Roman" panose="02020603050405020304" pitchFamily="18" charset="0"/>
            </a:endParaRPr>
          </a:p>
          <a:p>
            <a:pPr algn="just"/>
            <a:endParaRPr lang="en-US" sz="2800" dirty="0">
              <a:solidFill>
                <a:schemeClr val="tx1"/>
              </a:solidFill>
              <a:effectLst/>
              <a:latin typeface="Goudy Old Style" panose="02020502050305020303"/>
              <a:ea typeface="Times New Roman" panose="02020603050405020304" pitchFamily="18" charset="0"/>
            </a:endParaRPr>
          </a:p>
          <a:p>
            <a:pPr marL="457200" indent="-457200" algn="just">
              <a:buFont typeface="Arial" charset="0"/>
              <a:buChar char="•"/>
            </a:pPr>
            <a:endParaRPr lang="en-US" dirty="0">
              <a:solidFill>
                <a:schemeClr val="tx1"/>
              </a:solidFill>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descr="A picture containing schematic&#10;&#10;Description automatically generated">
            <a:extLst>
              <a:ext uri="{FF2B5EF4-FFF2-40B4-BE49-F238E27FC236}">
                <a16:creationId xmlns:a16="http://schemas.microsoft.com/office/drawing/2014/main" id="{BB25BC7C-2759-3FF3-BCF3-2CE6EA1C5A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0350" y="140836"/>
            <a:ext cx="3543300" cy="78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43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31B4-4BD7-3596-C415-A93C7CA13A2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9D9820C-50B4-E786-B6CC-B2ECE7AD5E22}"/>
              </a:ext>
            </a:extLst>
          </p:cNvPr>
          <p:cNvSpPr>
            <a:spLocks noGrp="1"/>
          </p:cNvSpPr>
          <p:nvPr>
            <p:ph type="ctrTitle"/>
          </p:nvPr>
        </p:nvSpPr>
        <p:spPr>
          <a:xfrm>
            <a:off x="1447800" y="1143000"/>
            <a:ext cx="4800600" cy="863828"/>
          </a:xfrm>
        </p:spPr>
        <p:txBody>
          <a:bodyPr>
            <a:normAutofit/>
          </a:bodyPr>
          <a:lstStyle/>
          <a:p>
            <a:pPr marL="914400" marR="0" indent="-914400">
              <a:spcBef>
                <a:spcPts val="0"/>
              </a:spcBef>
              <a:spcAft>
                <a:spcPts val="0"/>
              </a:spcAft>
              <a:tabLst>
                <a:tab pos="2743200" algn="ctr"/>
                <a:tab pos="5486400" algn="r"/>
                <a:tab pos="457200" algn="l"/>
                <a:tab pos="914400" algn="l"/>
                <a:tab pos="2743200" algn="ctr"/>
                <a:tab pos="3657600" algn="l"/>
                <a:tab pos="5486400" algn="r"/>
              </a:tabLst>
            </a:pPr>
            <a:r>
              <a:rPr lang="en-US" sz="3000" b="1" u="sng" dirty="0">
                <a:latin typeface="Goudy Old Style" panose="02020502050305020303"/>
              </a:rPr>
              <a:t>Emergency Meetings </a:t>
            </a:r>
            <a:r>
              <a:rPr lang="x-none" sz="1800" dirty="0">
                <a:effectLst/>
                <a:latin typeface="Goudy Old Style" panose="02020502050305020303" pitchFamily="18" charset="0"/>
                <a:ea typeface="Times New Roman" panose="02020603050405020304" pitchFamily="18" charset="0"/>
              </a:rPr>
              <a:t>	</a:t>
            </a:r>
            <a:endParaRPr lang="en-US" sz="3200" dirty="0"/>
          </a:p>
        </p:txBody>
      </p:sp>
      <p:sp>
        <p:nvSpPr>
          <p:cNvPr id="3" name="Subtitle 2">
            <a:extLst>
              <a:ext uri="{FF2B5EF4-FFF2-40B4-BE49-F238E27FC236}">
                <a16:creationId xmlns:a16="http://schemas.microsoft.com/office/drawing/2014/main" id="{F237B6E4-9844-8755-3707-D10CE7F9F00A}"/>
              </a:ext>
            </a:extLst>
          </p:cNvPr>
          <p:cNvSpPr>
            <a:spLocks noGrp="1"/>
          </p:cNvSpPr>
          <p:nvPr>
            <p:ph type="subTitle" idx="1"/>
          </p:nvPr>
        </p:nvSpPr>
        <p:spPr>
          <a:xfrm>
            <a:off x="609600" y="1981200"/>
            <a:ext cx="5791200" cy="3489917"/>
          </a:xfrm>
        </p:spPr>
        <p:txBody>
          <a:bodyPr>
            <a:normAutofit/>
          </a:bodyPr>
          <a:lstStyle/>
          <a:p>
            <a:pPr algn="just"/>
            <a:endParaRPr lang="en-US" sz="2600" dirty="0">
              <a:solidFill>
                <a:schemeClr val="tx1"/>
              </a:solidFill>
              <a:effectLst/>
              <a:latin typeface="Goudy Old Style" panose="02020502050305020303"/>
              <a:ea typeface="Times New Roman" panose="02020603050405020304" pitchFamily="18" charset="0"/>
            </a:endParaRPr>
          </a:p>
          <a:p>
            <a:pPr marL="457200" indent="-457200" algn="just">
              <a:buFont typeface="Arial" charset="0"/>
              <a:buChar char="•"/>
            </a:pPr>
            <a:r>
              <a:rPr lang="en-US" sz="2400" dirty="0">
                <a:solidFill>
                  <a:srgbClr val="000000"/>
                </a:solidFill>
                <a:latin typeface="Goudy Old Style" panose="02020502050305020303" pitchFamily="18" charset="0"/>
              </a:rPr>
              <a:t>Can reduce the minimum notice timeframe when a “bona fide emergency” exists.</a:t>
            </a:r>
          </a:p>
          <a:p>
            <a:pPr marL="457200" indent="-457200" algn="just">
              <a:buFont typeface="Arial" charset="0"/>
              <a:buChar char="•"/>
            </a:pPr>
            <a:r>
              <a:rPr lang="en-US" sz="2400" dirty="0">
                <a:solidFill>
                  <a:srgbClr val="000000"/>
                </a:solidFill>
                <a:latin typeface="Goudy Old Style" panose="02020502050305020303" pitchFamily="18" charset="0"/>
              </a:rPr>
              <a:t>Any action taken at an emergency meeting requires subsequent ratification by the Board at the next regular meeting. </a:t>
            </a:r>
          </a:p>
          <a:p>
            <a:pPr marL="457200" indent="-457200" algn="just">
              <a:buFont typeface="Arial" charset="0"/>
              <a:buChar char="•"/>
            </a:pPr>
            <a:r>
              <a:rPr lang="en-US" sz="2400" dirty="0">
                <a:solidFill>
                  <a:srgbClr val="000000"/>
                </a:solidFill>
                <a:latin typeface="Goudy Old Style" panose="02020502050305020303" pitchFamily="18" charset="0"/>
                <a:ea typeface="Times New Roman" panose="02020603050405020304" pitchFamily="18" charset="0"/>
              </a:rPr>
              <a:t>Cannot adopt a  budget using emergency exception to notice.  </a:t>
            </a:r>
          </a:p>
          <a:p>
            <a:pPr marL="457200" indent="-457200" algn="just">
              <a:buFont typeface="Arial" charset="0"/>
              <a:buChar char="•"/>
            </a:pPr>
            <a:endParaRPr lang="en-US" dirty="0">
              <a:solidFill>
                <a:schemeClr val="tx1"/>
              </a:solidFill>
              <a:latin typeface="Goudy Old Style" panose="02020502050305020303" pitchFamily="18" charset="0"/>
            </a:endParaRPr>
          </a:p>
        </p:txBody>
      </p:sp>
      <p:sp>
        <p:nvSpPr>
          <p:cNvPr id="5" name="Snip Single Corner Rectangle 4">
            <a:extLst>
              <a:ext uri="{FF2B5EF4-FFF2-40B4-BE49-F238E27FC236}">
                <a16:creationId xmlns:a16="http://schemas.microsoft.com/office/drawing/2014/main" id="{485DBA6E-12EC-1001-38CF-67739675016E}"/>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a:extLst>
              <a:ext uri="{FF2B5EF4-FFF2-40B4-BE49-F238E27FC236}">
                <a16:creationId xmlns:a16="http://schemas.microsoft.com/office/drawing/2014/main" id="{BD84403D-5E6D-38AB-92A0-CBE41F529C62}"/>
              </a:ext>
            </a:extLst>
          </p:cNvPr>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descr="A picture containing schematic&#10;&#10;Description automatically generated">
            <a:extLst>
              <a:ext uri="{FF2B5EF4-FFF2-40B4-BE49-F238E27FC236}">
                <a16:creationId xmlns:a16="http://schemas.microsoft.com/office/drawing/2014/main" id="{6A0B181C-BD68-C5D3-B79A-409CA0E5AF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0350" y="67662"/>
            <a:ext cx="3543300" cy="78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3179540-6097-6F2A-496D-6BCE4455C081}"/>
              </a:ext>
            </a:extLst>
          </p:cNvPr>
          <p:cNvPicPr>
            <a:picLocks noChangeAspect="1"/>
          </p:cNvPicPr>
          <p:nvPr/>
        </p:nvPicPr>
        <p:blipFill>
          <a:blip r:embed="rId4"/>
          <a:stretch>
            <a:fillRect/>
          </a:stretch>
        </p:blipFill>
        <p:spPr>
          <a:xfrm>
            <a:off x="6754972" y="4575601"/>
            <a:ext cx="2389028" cy="1293571"/>
          </a:xfrm>
          <a:prstGeom prst="rect">
            <a:avLst/>
          </a:prstGeom>
        </p:spPr>
      </p:pic>
      <p:pic>
        <p:nvPicPr>
          <p:cNvPr id="15" name="Picture 14">
            <a:extLst>
              <a:ext uri="{FF2B5EF4-FFF2-40B4-BE49-F238E27FC236}">
                <a16:creationId xmlns:a16="http://schemas.microsoft.com/office/drawing/2014/main" id="{26D5DDCD-8866-453B-001C-63E6510BCAFE}"/>
              </a:ext>
            </a:extLst>
          </p:cNvPr>
          <p:cNvPicPr>
            <a:picLocks noChangeAspect="1"/>
          </p:cNvPicPr>
          <p:nvPr/>
        </p:nvPicPr>
        <p:blipFill>
          <a:blip r:embed="rId5"/>
          <a:stretch>
            <a:fillRect/>
          </a:stretch>
        </p:blipFill>
        <p:spPr>
          <a:xfrm>
            <a:off x="7301751" y="1345972"/>
            <a:ext cx="1295467" cy="1536779"/>
          </a:xfrm>
          <a:prstGeom prst="rect">
            <a:avLst/>
          </a:prstGeom>
        </p:spPr>
      </p:pic>
      <p:pic>
        <p:nvPicPr>
          <p:cNvPr id="17" name="Picture 16">
            <a:extLst>
              <a:ext uri="{FF2B5EF4-FFF2-40B4-BE49-F238E27FC236}">
                <a16:creationId xmlns:a16="http://schemas.microsoft.com/office/drawing/2014/main" id="{1175DCF9-E3AB-5299-C3D4-6242EC90F884}"/>
              </a:ext>
            </a:extLst>
          </p:cNvPr>
          <p:cNvPicPr>
            <a:picLocks noChangeAspect="1"/>
          </p:cNvPicPr>
          <p:nvPr/>
        </p:nvPicPr>
        <p:blipFill>
          <a:blip r:embed="rId6"/>
          <a:stretch>
            <a:fillRect/>
          </a:stretch>
        </p:blipFill>
        <p:spPr>
          <a:xfrm>
            <a:off x="7096954" y="2957093"/>
            <a:ext cx="1705063" cy="1638384"/>
          </a:xfrm>
          <a:prstGeom prst="rect">
            <a:avLst/>
          </a:prstGeom>
        </p:spPr>
      </p:pic>
    </p:spTree>
    <p:extLst>
      <p:ext uri="{BB962C8B-B14F-4D97-AF65-F5344CB8AC3E}">
        <p14:creationId xmlns:p14="http://schemas.microsoft.com/office/powerpoint/2010/main" val="705013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7B68-AF2C-4C15-E341-04AF76ABD99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0ED13D4-8C3B-97B3-E008-F70D6F8F3AB5}"/>
              </a:ext>
            </a:extLst>
          </p:cNvPr>
          <p:cNvSpPr>
            <a:spLocks noGrp="1"/>
          </p:cNvSpPr>
          <p:nvPr>
            <p:ph type="ctrTitle"/>
          </p:nvPr>
        </p:nvSpPr>
        <p:spPr>
          <a:xfrm>
            <a:off x="762000" y="1345972"/>
            <a:ext cx="7924800" cy="863828"/>
          </a:xfrm>
        </p:spPr>
        <p:txBody>
          <a:bodyPr>
            <a:normAutofit/>
          </a:bodyPr>
          <a:lstStyle/>
          <a:p>
            <a:pPr marL="914400" marR="0" indent="-914400">
              <a:spcBef>
                <a:spcPts val="0"/>
              </a:spcBef>
              <a:spcAft>
                <a:spcPts val="0"/>
              </a:spcAft>
              <a:tabLst>
                <a:tab pos="2743200" algn="ctr"/>
                <a:tab pos="5486400" algn="r"/>
                <a:tab pos="457200" algn="l"/>
                <a:tab pos="914400" algn="l"/>
                <a:tab pos="2743200" algn="ctr"/>
                <a:tab pos="3657600" algn="l"/>
                <a:tab pos="5486400" algn="r"/>
              </a:tabLst>
            </a:pPr>
            <a:r>
              <a:rPr lang="en-US" sz="2800" b="1" u="sng" dirty="0">
                <a:latin typeface="Goudy Old Style" panose="02020502050305020303"/>
              </a:rPr>
              <a:t>The Purpose of Notice is So the Public Can Attend  </a:t>
            </a:r>
            <a:r>
              <a:rPr lang="x-none" sz="1800" dirty="0">
                <a:effectLst/>
                <a:latin typeface="Goudy Old Style" panose="02020502050305020303" pitchFamily="18" charset="0"/>
                <a:ea typeface="Times New Roman" panose="02020603050405020304" pitchFamily="18" charset="0"/>
              </a:rPr>
              <a:t>	</a:t>
            </a:r>
            <a:endParaRPr lang="en-US" sz="3200" dirty="0"/>
          </a:p>
        </p:txBody>
      </p:sp>
      <p:sp>
        <p:nvSpPr>
          <p:cNvPr id="3" name="Subtitle 2">
            <a:extLst>
              <a:ext uri="{FF2B5EF4-FFF2-40B4-BE49-F238E27FC236}">
                <a16:creationId xmlns:a16="http://schemas.microsoft.com/office/drawing/2014/main" id="{FA1CA0F1-C610-D7DD-8A86-7558C4D06996}"/>
              </a:ext>
            </a:extLst>
          </p:cNvPr>
          <p:cNvSpPr>
            <a:spLocks noGrp="1"/>
          </p:cNvSpPr>
          <p:nvPr>
            <p:ph type="subTitle" idx="1"/>
          </p:nvPr>
        </p:nvSpPr>
        <p:spPr>
          <a:xfrm>
            <a:off x="609600" y="1981200"/>
            <a:ext cx="7848600" cy="3489917"/>
          </a:xfrm>
        </p:spPr>
        <p:txBody>
          <a:bodyPr>
            <a:normAutofit/>
          </a:bodyPr>
          <a:lstStyle/>
          <a:p>
            <a:pPr algn="just"/>
            <a:endParaRPr lang="en-US" sz="2600" dirty="0">
              <a:solidFill>
                <a:schemeClr val="tx1"/>
              </a:solidFill>
              <a:effectLst/>
              <a:latin typeface="Goudy Old Style" panose="02020502050305020303"/>
              <a:ea typeface="Times New Roman" panose="02020603050405020304" pitchFamily="18" charset="0"/>
            </a:endParaRPr>
          </a:p>
          <a:p>
            <a:pPr algn="just"/>
            <a:endParaRPr lang="en-US" sz="2800" dirty="0">
              <a:solidFill>
                <a:schemeClr val="tx1"/>
              </a:solidFill>
              <a:effectLst/>
              <a:latin typeface="Goudy Old Style" panose="02020502050305020303"/>
              <a:ea typeface="Times New Roman" panose="02020603050405020304" pitchFamily="18" charset="0"/>
            </a:endParaRPr>
          </a:p>
          <a:p>
            <a:pPr marL="457200" indent="-457200" algn="just">
              <a:buFont typeface="Arial" charset="0"/>
              <a:buChar char="•"/>
            </a:pPr>
            <a:endParaRPr lang="en-US" dirty="0">
              <a:solidFill>
                <a:schemeClr val="tx1"/>
              </a:solidFill>
              <a:latin typeface="Goudy Old Style" panose="02020502050305020303" pitchFamily="18" charset="0"/>
            </a:endParaRPr>
          </a:p>
        </p:txBody>
      </p:sp>
      <p:sp>
        <p:nvSpPr>
          <p:cNvPr id="5" name="Snip Single Corner Rectangle 4">
            <a:extLst>
              <a:ext uri="{FF2B5EF4-FFF2-40B4-BE49-F238E27FC236}">
                <a16:creationId xmlns:a16="http://schemas.microsoft.com/office/drawing/2014/main" id="{76F10408-A87D-4DAF-90BD-47DF3153351F}"/>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a:extLst>
              <a:ext uri="{FF2B5EF4-FFF2-40B4-BE49-F238E27FC236}">
                <a16:creationId xmlns:a16="http://schemas.microsoft.com/office/drawing/2014/main" id="{35B42B12-9668-EA05-62D3-F68E9B9230EE}"/>
              </a:ext>
            </a:extLst>
          </p:cNvPr>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descr="A picture containing schematic&#10;&#10;Description automatically generated">
            <a:extLst>
              <a:ext uri="{FF2B5EF4-FFF2-40B4-BE49-F238E27FC236}">
                <a16:creationId xmlns:a16="http://schemas.microsoft.com/office/drawing/2014/main" id="{2CE4871E-A873-6043-1E18-A696FC0657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0350" y="43123"/>
            <a:ext cx="3543300" cy="78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EA83D56-9715-B5DE-427E-C9BD7FDBA1E5}"/>
              </a:ext>
            </a:extLst>
          </p:cNvPr>
          <p:cNvPicPr>
            <a:picLocks noChangeAspect="1"/>
          </p:cNvPicPr>
          <p:nvPr/>
        </p:nvPicPr>
        <p:blipFill>
          <a:blip r:embed="rId4"/>
          <a:stretch>
            <a:fillRect/>
          </a:stretch>
        </p:blipFill>
        <p:spPr>
          <a:xfrm>
            <a:off x="914400" y="2287546"/>
            <a:ext cx="3035715" cy="2877223"/>
          </a:xfrm>
          <a:prstGeom prst="rect">
            <a:avLst/>
          </a:prstGeom>
        </p:spPr>
      </p:pic>
      <p:sp>
        <p:nvSpPr>
          <p:cNvPr id="11" name="TextBox 10">
            <a:extLst>
              <a:ext uri="{FF2B5EF4-FFF2-40B4-BE49-F238E27FC236}">
                <a16:creationId xmlns:a16="http://schemas.microsoft.com/office/drawing/2014/main" id="{5267B14B-617A-CEBA-6CAA-DC751C2E825F}"/>
              </a:ext>
            </a:extLst>
          </p:cNvPr>
          <p:cNvSpPr txBox="1"/>
          <p:nvPr/>
        </p:nvSpPr>
        <p:spPr>
          <a:xfrm>
            <a:off x="4419601" y="2057400"/>
            <a:ext cx="4495800"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oudy Old Style" panose="02020502050305020303" pitchFamily="18" charset="0"/>
              </a:rPr>
              <a:t>Statutory requirements are the  minimum. </a:t>
            </a:r>
          </a:p>
          <a:p>
            <a:pPr marL="285750" indent="-285750">
              <a:buFont typeface="Arial" panose="020B0604020202020204" pitchFamily="34" charset="0"/>
              <a:buChar char="•"/>
            </a:pPr>
            <a:r>
              <a:rPr lang="en-US" sz="2400" dirty="0">
                <a:latin typeface="Goudy Old Style" panose="02020502050305020303" pitchFamily="18" charset="0"/>
              </a:rPr>
              <a:t>Can elect to provide additional notice (i.e., post on website, buildings/doors, community boards.)</a:t>
            </a:r>
          </a:p>
          <a:p>
            <a:pPr marL="285750" indent="-285750">
              <a:buFont typeface="Arial" panose="020B0604020202020204" pitchFamily="34" charset="0"/>
              <a:buChar char="•"/>
            </a:pPr>
            <a:r>
              <a:rPr lang="en-US" sz="2400" b="1" dirty="0">
                <a:solidFill>
                  <a:srgbClr val="FF0000"/>
                </a:solidFill>
                <a:latin typeface="Goudy Old Style" panose="02020502050305020303" pitchFamily="18" charset="0"/>
              </a:rPr>
              <a:t>Recommendation</a:t>
            </a:r>
            <a:r>
              <a:rPr lang="en-US" sz="2400" b="1" dirty="0">
                <a:latin typeface="Goudy Old Style" panose="02020502050305020303" pitchFamily="18" charset="0"/>
              </a:rPr>
              <a:t>: </a:t>
            </a:r>
            <a:r>
              <a:rPr lang="en-US" sz="2400" dirty="0">
                <a:latin typeface="Goudy Old Style" panose="02020502050305020303" pitchFamily="18" charset="0"/>
              </a:rPr>
              <a:t>Use additional notice(s) when holding emergency meetings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38002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8153400" cy="1295400"/>
          </a:xfrm>
        </p:spPr>
        <p:txBody>
          <a:bodyPr>
            <a:noAutofit/>
          </a:bodyPr>
          <a:lstStyle/>
          <a:p>
            <a:pPr algn="ctr"/>
            <a:r>
              <a:rPr lang="en-US" sz="2800" b="1" u="sng" dirty="0">
                <a:latin typeface="Goudy Old Style" panose="02020502050305020303" pitchFamily="18" charset="0"/>
              </a:rPr>
              <a:t>The Sunshine Law Requirements</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1066800" y="2326420"/>
            <a:ext cx="7391400" cy="3334246"/>
          </a:xfrm>
          <a:prstGeom prst="rect">
            <a:avLst/>
          </a:prstGeom>
          <a:noFill/>
        </p:spPr>
        <p:txBody>
          <a:bodyPr wrap="square" rtlCol="0">
            <a:spAutoFit/>
          </a:bodyPr>
          <a:lstStyle/>
          <a:p>
            <a:pPr lvl="0" algn="just">
              <a:spcAft>
                <a:spcPts val="2000"/>
              </a:spcAft>
            </a:pPr>
            <a:r>
              <a:rPr lang="en-US" sz="2400" dirty="0">
                <a:latin typeface="Goudy Old Style" panose="02020502050305020303" pitchFamily="18" charset="0"/>
              </a:rPr>
              <a:t>1.  Meetings of public boards or commission must be open to the public.</a:t>
            </a:r>
          </a:p>
          <a:p>
            <a:pPr lvl="0" algn="just">
              <a:spcAft>
                <a:spcPts val="2000"/>
              </a:spcAft>
            </a:pPr>
            <a:r>
              <a:rPr lang="en-US" sz="2400" dirty="0">
                <a:latin typeface="Goudy Old Style" panose="02020502050305020303" pitchFamily="18" charset="0"/>
              </a:rPr>
              <a:t>2. Reasonable notice of such meetings must be given.</a:t>
            </a:r>
          </a:p>
          <a:p>
            <a:pPr lvl="0" algn="just">
              <a:spcAft>
                <a:spcPts val="2000"/>
              </a:spcAft>
            </a:pPr>
            <a:r>
              <a:rPr lang="en-US" sz="2400" dirty="0">
                <a:solidFill>
                  <a:srgbClr val="FF0000"/>
                </a:solidFill>
                <a:latin typeface="Goudy Old Style" panose="02020502050305020303" pitchFamily="18" charset="0"/>
              </a:rPr>
              <a:t>3. Minutes of the meetings must be taken.</a:t>
            </a:r>
          </a:p>
          <a:p>
            <a:pPr lvl="0" algn="just">
              <a:spcAft>
                <a:spcPts val="2000"/>
              </a:spcAft>
            </a:pPr>
            <a:r>
              <a:rPr lang="en-US" sz="2400" dirty="0">
                <a:latin typeface="Goudy Old Style" panose="02020502050305020303" pitchFamily="18" charset="0"/>
              </a:rPr>
              <a:t>See, Fla. Stat </a:t>
            </a:r>
            <a:r>
              <a:rPr lang="en-US" sz="2400" dirty="0">
                <a:latin typeface="Goudy Old Style" panose="02020502050305020303" pitchFamily="18" charset="0"/>
                <a:ea typeface="Times New Roman" panose="02020603050405020304" pitchFamily="18" charset="0"/>
                <a:cs typeface="Times New Roman" panose="02020603050405020304" pitchFamily="18" charset="0"/>
              </a:rPr>
              <a:t> § 286.011</a:t>
            </a:r>
            <a:endParaRPr lang="en-US" sz="2400" dirty="0">
              <a:latin typeface="Goudy Old Style" panose="02020502050305020303" pitchFamily="18" charset="0"/>
            </a:endParaRPr>
          </a:p>
          <a:p>
            <a:pPr lvl="0">
              <a:spcAft>
                <a:spcPts val="2000"/>
              </a:spcAft>
            </a:pPr>
            <a:endParaRPr lang="en-US" sz="2400" dirty="0">
              <a:effectLst>
                <a:outerShdw blurRad="38100" dist="38100" dir="2700000" algn="tl">
                  <a:srgbClr val="000000">
                    <a:alpha val="43137"/>
                  </a:srgbClr>
                </a:outerShdw>
              </a:effectLst>
              <a:latin typeface="Goudy Old Style" panose="02020502050305020303" pitchFamily="18" charset="0"/>
            </a:endParaRPr>
          </a:p>
        </p:txBody>
      </p:sp>
      <p:pic>
        <p:nvPicPr>
          <p:cNvPr id="6" name="Picture 3" descr="A picture containing schematic&#10;&#10;Description automatically generated">
            <a:extLst>
              <a:ext uri="{FF2B5EF4-FFF2-40B4-BE49-F238E27FC236}">
                <a16:creationId xmlns:a16="http://schemas.microsoft.com/office/drawing/2014/main" id="{EEC85E99-092F-657B-4D67-46E498D83C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15242"/>
            <a:ext cx="3352800" cy="74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49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1001447"/>
            <a:ext cx="8332189" cy="940901"/>
          </a:xfrm>
        </p:spPr>
        <p:txBody>
          <a:bodyPr>
            <a:normAutofit/>
          </a:bodyPr>
          <a:lstStyle/>
          <a:p>
            <a:pPr marL="914400" marR="0" indent="-914400">
              <a:spcBef>
                <a:spcPts val="0"/>
              </a:spcBef>
              <a:spcAft>
                <a:spcPts val="0"/>
              </a:spcAft>
              <a:tabLst>
                <a:tab pos="2743200" algn="ctr"/>
                <a:tab pos="5486400" algn="r"/>
                <a:tab pos="457200" algn="l"/>
                <a:tab pos="914400" algn="l"/>
                <a:tab pos="2743200" algn="ctr"/>
                <a:tab pos="3657600" algn="l"/>
                <a:tab pos="5486400" algn="r"/>
              </a:tabLst>
            </a:pPr>
            <a:r>
              <a:rPr lang="en-US" sz="2800" b="1" u="sng" dirty="0">
                <a:latin typeface="Goudy Old Style" panose="02020502050305020303"/>
              </a:rPr>
              <a:t>What is Required Within the “Minutes”? </a:t>
            </a:r>
            <a:endParaRPr lang="en-US" sz="2800" b="1" u="sng" dirty="0"/>
          </a:p>
        </p:txBody>
      </p:sp>
      <p:sp>
        <p:nvSpPr>
          <p:cNvPr id="3" name="Subtitle 2"/>
          <p:cNvSpPr>
            <a:spLocks noGrp="1"/>
          </p:cNvSpPr>
          <p:nvPr>
            <p:ph type="subTitle" idx="1"/>
          </p:nvPr>
        </p:nvSpPr>
        <p:spPr>
          <a:xfrm>
            <a:off x="2743200" y="1981200"/>
            <a:ext cx="5995352" cy="3429000"/>
          </a:xfrm>
        </p:spPr>
        <p:txBody>
          <a:bodyPr>
            <a:noAutofit/>
          </a:bodyPr>
          <a:lstStyle/>
          <a:p>
            <a:pPr marL="457200" indent="-457200" algn="just">
              <a:buFont typeface="Arial" charset="0"/>
              <a:buChar char="•"/>
            </a:pPr>
            <a:r>
              <a:rPr lang="en-US" sz="2400" dirty="0">
                <a:solidFill>
                  <a:schemeClr val="tx1"/>
                </a:solidFill>
                <a:latin typeface="Goudy Old Style" panose="02020502050305020303" pitchFamily="18" charset="0"/>
                <a:cs typeface="Times New Roman" panose="02020603050405020304" pitchFamily="18" charset="0"/>
              </a:rPr>
              <a:t>Defined as a “brief summary or series of brief notes reflecting the events of the meeting.”</a:t>
            </a:r>
            <a:endParaRPr lang="en-US" sz="2400" dirty="0">
              <a:solidFill>
                <a:schemeClr val="tx1"/>
              </a:solidFill>
              <a:latin typeface="Goudy Old Style" panose="02020502050305020303" pitchFamily="18" charset="0"/>
              <a:ea typeface="Times New Roman" panose="02020603050405020304" pitchFamily="18" charset="0"/>
              <a:cs typeface="Times New Roman" panose="02020603050405020304" pitchFamily="18" charset="0"/>
            </a:endParaRPr>
          </a:p>
          <a:p>
            <a:pPr marL="457200" indent="-457200" algn="just">
              <a:buFont typeface="Arial" charset="0"/>
              <a:buChar char="•"/>
            </a:pPr>
            <a:r>
              <a:rPr lang="en-US" sz="2400" dirty="0">
                <a:solidFill>
                  <a:schemeClr val="tx1"/>
                </a:solidFill>
                <a:latin typeface="Goudy Old Style" panose="02020502050305020303" pitchFamily="18" charset="0"/>
                <a:ea typeface="Times New Roman" panose="02020603050405020304" pitchFamily="18" charset="0"/>
                <a:cs typeface="Times New Roman" panose="02020603050405020304" pitchFamily="18" charset="0"/>
              </a:rPr>
              <a:t>Should reflect board action (motions and votes).</a:t>
            </a:r>
          </a:p>
          <a:p>
            <a:pPr marL="457200" indent="-457200" algn="just">
              <a:buFont typeface="Arial" charset="0"/>
              <a:buChar char="•"/>
            </a:pPr>
            <a:r>
              <a:rPr lang="en-US" sz="2400" dirty="0">
                <a:solidFill>
                  <a:schemeClr val="tx1"/>
                </a:solidFill>
                <a:latin typeface="Goudy Old Style" panose="02020502050305020303" pitchFamily="18" charset="0"/>
                <a:ea typeface="Times New Roman" panose="02020603050405020304" pitchFamily="18" charset="0"/>
                <a:cs typeface="Times New Roman" panose="02020603050405020304" pitchFamily="18" charset="0"/>
              </a:rPr>
              <a:t>Must be promptly recorded and open to the public for inspection (includes drafts). </a:t>
            </a:r>
          </a:p>
          <a:p>
            <a:pPr marL="457200" indent="-457200" algn="just">
              <a:buFont typeface="Arial" charset="0"/>
              <a:buChar char="•"/>
            </a:pPr>
            <a:r>
              <a:rPr lang="en-US" sz="2400" dirty="0">
                <a:solidFill>
                  <a:schemeClr val="tx1"/>
                </a:solidFill>
                <a:latin typeface="Goudy Old Style" panose="02020502050305020303" pitchFamily="18" charset="0"/>
                <a:ea typeface="Times New Roman" panose="02020603050405020304" pitchFamily="18" charset="0"/>
                <a:cs typeface="Times New Roman" panose="02020603050405020304" pitchFamily="18" charset="0"/>
              </a:rPr>
              <a:t>Staff CAN prepare minutes for Board consideration.</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Best Practices for Effective Board Meeting Minutes | Thompson Greenspon CP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386" y="2536378"/>
            <a:ext cx="2272348" cy="1380172"/>
          </a:xfrm>
          <a:prstGeom prst="rect">
            <a:avLst/>
          </a:prstGeom>
          <a:noFill/>
          <a:ln>
            <a:noFill/>
          </a:ln>
        </p:spPr>
      </p:pic>
      <p:pic>
        <p:nvPicPr>
          <p:cNvPr id="2" name="Picture 3" descr="A picture containing schematic&#10;&#10;Description automatically generated">
            <a:extLst>
              <a:ext uri="{FF2B5EF4-FFF2-40B4-BE49-F238E27FC236}">
                <a16:creationId xmlns:a16="http://schemas.microsoft.com/office/drawing/2014/main" id="{6315C5A1-0BB2-EF32-274D-462478CAD0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8900" y="123680"/>
            <a:ext cx="3886200" cy="8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121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picture containing schematic&#10;&#10;Description automatically generated">
            <a:extLst>
              <a:ext uri="{FF2B5EF4-FFF2-40B4-BE49-F238E27FC236}">
                <a16:creationId xmlns:a16="http://schemas.microsoft.com/office/drawing/2014/main" id="{6315C5A1-0BB2-EF32-274D-462478CAD0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900" y="111870"/>
            <a:ext cx="3886200" cy="8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E2987D8C-FEDC-C05C-E9E1-6A2FC15114CC}"/>
              </a:ext>
            </a:extLst>
          </p:cNvPr>
          <p:cNvSpPr>
            <a:spLocks noGrp="1"/>
          </p:cNvSpPr>
          <p:nvPr>
            <p:ph type="ctrTitle"/>
          </p:nvPr>
        </p:nvSpPr>
        <p:spPr>
          <a:xfrm>
            <a:off x="457200" y="1219200"/>
            <a:ext cx="8397414" cy="685800"/>
          </a:xfrm>
        </p:spPr>
        <p:txBody>
          <a:bodyPr>
            <a:normAutofit/>
          </a:bodyPr>
          <a:lstStyle/>
          <a:p>
            <a:r>
              <a:rPr lang="en-US" sz="2800" b="1" u="sng" dirty="0">
                <a:latin typeface="Goudy Old Style" panose="02020502050305020303" pitchFamily="18" charset="0"/>
              </a:rPr>
              <a:t>Magical Minutes DO NOT Exist! </a:t>
            </a:r>
            <a:endParaRPr lang="en-US" sz="2800" dirty="0"/>
          </a:p>
        </p:txBody>
      </p:sp>
      <p:sp>
        <p:nvSpPr>
          <p:cNvPr id="12" name="Subtitle 11">
            <a:extLst>
              <a:ext uri="{FF2B5EF4-FFF2-40B4-BE49-F238E27FC236}">
                <a16:creationId xmlns:a16="http://schemas.microsoft.com/office/drawing/2014/main" id="{D219A787-7F36-4842-1B19-D922B397E555}"/>
              </a:ext>
            </a:extLst>
          </p:cNvPr>
          <p:cNvSpPr>
            <a:spLocks noGrp="1"/>
          </p:cNvSpPr>
          <p:nvPr>
            <p:ph type="subTitle" idx="1"/>
          </p:nvPr>
        </p:nvSpPr>
        <p:spPr/>
        <p:txBody>
          <a:bodyPr/>
          <a:lstStyle/>
          <a:p>
            <a:endParaRPr lang="en-US" dirty="0"/>
          </a:p>
        </p:txBody>
      </p:sp>
      <p:pic>
        <p:nvPicPr>
          <p:cNvPr id="13" name="Picture 12" descr="NEW &quot;Happily Ever After&quot; fireworks show at Walt Disney World, Magic Kingdom  - Highlights! - YouTube">
            <a:extLst>
              <a:ext uri="{FF2B5EF4-FFF2-40B4-BE49-F238E27FC236}">
                <a16:creationId xmlns:a16="http://schemas.microsoft.com/office/drawing/2014/main" id="{CC7A43BD-4040-F4AC-E663-864903E325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133600"/>
            <a:ext cx="6210300" cy="3315638"/>
          </a:xfrm>
          <a:prstGeom prst="rect">
            <a:avLst/>
          </a:prstGeom>
          <a:noFill/>
          <a:ln>
            <a:noFill/>
          </a:ln>
        </p:spPr>
      </p:pic>
    </p:spTree>
    <p:extLst>
      <p:ext uri="{BB962C8B-B14F-4D97-AF65-F5344CB8AC3E}">
        <p14:creationId xmlns:p14="http://schemas.microsoft.com/office/powerpoint/2010/main" val="450695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picture containing schematic&#10;&#10;Description automatically generated">
            <a:extLst>
              <a:ext uri="{FF2B5EF4-FFF2-40B4-BE49-F238E27FC236}">
                <a16:creationId xmlns:a16="http://schemas.microsoft.com/office/drawing/2014/main" id="{6315C5A1-0BB2-EF32-274D-462478CAD0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900" y="0"/>
            <a:ext cx="3886200" cy="8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EB9660EF-A5E2-542F-545D-CC2642C9397A}"/>
              </a:ext>
            </a:extLst>
          </p:cNvPr>
          <p:cNvSpPr>
            <a:spLocks noGrp="1"/>
          </p:cNvSpPr>
          <p:nvPr>
            <p:ph type="ctrTitle"/>
          </p:nvPr>
        </p:nvSpPr>
        <p:spPr>
          <a:xfrm>
            <a:off x="381000" y="1447800"/>
            <a:ext cx="8001000" cy="609600"/>
          </a:xfrm>
        </p:spPr>
        <p:txBody>
          <a:bodyPr>
            <a:normAutofit/>
          </a:bodyPr>
          <a:lstStyle/>
          <a:p>
            <a:r>
              <a:rPr lang="en-US" sz="2800" b="1" u="sng" dirty="0">
                <a:latin typeface="Goudy Old Style" panose="02020502050305020303"/>
              </a:rPr>
              <a:t>What is NOT Required Within the “Minutes”? </a:t>
            </a:r>
            <a:endParaRPr lang="en-US" sz="2800" dirty="0"/>
          </a:p>
        </p:txBody>
      </p:sp>
      <p:sp>
        <p:nvSpPr>
          <p:cNvPr id="14" name="TextBox 13">
            <a:extLst>
              <a:ext uri="{FF2B5EF4-FFF2-40B4-BE49-F238E27FC236}">
                <a16:creationId xmlns:a16="http://schemas.microsoft.com/office/drawing/2014/main" id="{D33346B6-8613-7282-6F62-41AEBD491707}"/>
              </a:ext>
            </a:extLst>
          </p:cNvPr>
          <p:cNvSpPr txBox="1"/>
          <p:nvPr/>
        </p:nvSpPr>
        <p:spPr>
          <a:xfrm>
            <a:off x="457200" y="2237998"/>
            <a:ext cx="8229601" cy="1569660"/>
          </a:xfrm>
          <a:prstGeom prst="rect">
            <a:avLst/>
          </a:prstGeom>
          <a:noFill/>
        </p:spPr>
        <p:txBody>
          <a:bodyPr wrap="square">
            <a:spAutoFit/>
          </a:bodyPr>
          <a:lstStyle/>
          <a:p>
            <a:pPr marL="457200" indent="-457200" algn="just">
              <a:buFont typeface="Arial" charset="0"/>
              <a:buChar char="•"/>
            </a:pPr>
            <a:r>
              <a:rPr lang="en-US" sz="2400" dirty="0">
                <a:solidFill>
                  <a:schemeClr val="tx1"/>
                </a:solidFill>
                <a:effectLst/>
                <a:latin typeface="Goudy Old Style" panose="02020502050305020303" pitchFamily="18" charset="0"/>
                <a:ea typeface="Times New Roman" panose="02020603050405020304" pitchFamily="18" charset="0"/>
                <a:cs typeface="Times New Roman" panose="02020603050405020304" pitchFamily="18" charset="0"/>
              </a:rPr>
              <a:t>Minutes do not need to be a verbatim transcript.</a:t>
            </a:r>
          </a:p>
          <a:p>
            <a:pPr marL="457200" indent="-457200" algn="just">
              <a:buFont typeface="Arial" charset="0"/>
              <a:buChar char="•"/>
            </a:pPr>
            <a:r>
              <a:rPr lang="en-US" sz="2400" dirty="0">
                <a:latin typeface="Goudy Old Style" panose="02020502050305020303" pitchFamily="18" charset="0"/>
                <a:ea typeface="Times New Roman" panose="02020603050405020304" pitchFamily="18" charset="0"/>
                <a:cs typeface="Times New Roman" panose="02020603050405020304" pitchFamily="18" charset="0"/>
              </a:rPr>
              <a:t>It is inconsequential to capture who said what to whom! </a:t>
            </a:r>
            <a:endParaRPr lang="en-US" sz="2400" dirty="0">
              <a:solidFill>
                <a:schemeClr val="tx1"/>
              </a:solidFill>
              <a:effectLst/>
              <a:latin typeface="Goudy Old Style" panose="02020502050305020303" pitchFamily="18" charset="0"/>
              <a:ea typeface="Times New Roman" panose="02020603050405020304" pitchFamily="18" charset="0"/>
              <a:cs typeface="Times New Roman" panose="02020603050405020304" pitchFamily="18" charset="0"/>
            </a:endParaRPr>
          </a:p>
          <a:p>
            <a:pPr marL="457200" indent="-457200" algn="just">
              <a:buFont typeface="Arial" charset="0"/>
              <a:buChar char="•"/>
            </a:pPr>
            <a:r>
              <a:rPr lang="en-US" sz="2400" dirty="0">
                <a:solidFill>
                  <a:schemeClr val="tx1"/>
                </a:solidFill>
                <a:latin typeface="Goudy Old Style" panose="02020502050305020303" pitchFamily="18" charset="0"/>
                <a:cs typeface="Times New Roman" panose="02020603050405020304" pitchFamily="18" charset="0"/>
              </a:rPr>
              <a:t>There is no requirement to record meetings through an audio or video tape. </a:t>
            </a:r>
          </a:p>
        </p:txBody>
      </p:sp>
      <p:pic>
        <p:nvPicPr>
          <p:cNvPr id="16" name="Picture 15">
            <a:extLst>
              <a:ext uri="{FF2B5EF4-FFF2-40B4-BE49-F238E27FC236}">
                <a16:creationId xmlns:a16="http://schemas.microsoft.com/office/drawing/2014/main" id="{9E41A9DB-A290-FFD7-560D-25960834CB4A}"/>
              </a:ext>
            </a:extLst>
          </p:cNvPr>
          <p:cNvPicPr>
            <a:picLocks noChangeAspect="1"/>
          </p:cNvPicPr>
          <p:nvPr/>
        </p:nvPicPr>
        <p:blipFill>
          <a:blip r:embed="rId4"/>
          <a:stretch>
            <a:fillRect/>
          </a:stretch>
        </p:blipFill>
        <p:spPr>
          <a:xfrm>
            <a:off x="1371600" y="3733800"/>
            <a:ext cx="6857999" cy="1815523"/>
          </a:xfrm>
          <a:prstGeom prst="rect">
            <a:avLst/>
          </a:prstGeom>
        </p:spPr>
      </p:pic>
      <p:sp>
        <p:nvSpPr>
          <p:cNvPr id="3" name="TextBox 2">
            <a:extLst>
              <a:ext uri="{FF2B5EF4-FFF2-40B4-BE49-F238E27FC236}">
                <a16:creationId xmlns:a16="http://schemas.microsoft.com/office/drawing/2014/main" id="{2229BAB9-998C-9CA6-BD71-612AD2A6362E}"/>
              </a:ext>
            </a:extLst>
          </p:cNvPr>
          <p:cNvSpPr txBox="1"/>
          <p:nvPr/>
        </p:nvSpPr>
        <p:spPr>
          <a:xfrm>
            <a:off x="1066799" y="5486400"/>
            <a:ext cx="7467601" cy="369332"/>
          </a:xfrm>
          <a:prstGeom prst="rect">
            <a:avLst/>
          </a:prstGeom>
          <a:noFill/>
        </p:spPr>
        <p:txBody>
          <a:bodyPr wrap="square" rtlCol="0">
            <a:spAutoFit/>
          </a:bodyPr>
          <a:lstStyle/>
          <a:p>
            <a:r>
              <a:rPr lang="en-US" dirty="0">
                <a:latin typeface="Goudy Old Style" panose="02020502050305020303" pitchFamily="18" charset="0"/>
              </a:rPr>
              <a:t>*Caution:  If meetings are recorded, then the recording is a public record. </a:t>
            </a:r>
          </a:p>
        </p:txBody>
      </p:sp>
    </p:spTree>
    <p:extLst>
      <p:ext uri="{BB962C8B-B14F-4D97-AF65-F5344CB8AC3E}">
        <p14:creationId xmlns:p14="http://schemas.microsoft.com/office/powerpoint/2010/main" val="1349798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BD810-8F93-BA7E-8164-0163B2829AC7}"/>
            </a:ext>
          </a:extLst>
        </p:cNvPr>
        <p:cNvGrpSpPr/>
        <p:nvPr/>
      </p:nvGrpSpPr>
      <p:grpSpPr>
        <a:xfrm>
          <a:off x="0" y="0"/>
          <a:ext cx="0" cy="0"/>
          <a:chOff x="0" y="0"/>
          <a:chExt cx="0" cy="0"/>
        </a:xfrm>
      </p:grpSpPr>
      <p:sp>
        <p:nvSpPr>
          <p:cNvPr id="5" name="Snip Single Corner Rectangle 4">
            <a:extLst>
              <a:ext uri="{FF2B5EF4-FFF2-40B4-BE49-F238E27FC236}">
                <a16:creationId xmlns:a16="http://schemas.microsoft.com/office/drawing/2014/main" id="{D3AC1EBD-E274-86C1-0E64-963F1117F295}"/>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a:extLst>
              <a:ext uri="{FF2B5EF4-FFF2-40B4-BE49-F238E27FC236}">
                <a16:creationId xmlns:a16="http://schemas.microsoft.com/office/drawing/2014/main" id="{449699A9-A335-52EC-4521-0892751669F0}"/>
              </a:ext>
            </a:extLst>
          </p:cNvPr>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picture containing schematic&#10;&#10;Description automatically generated">
            <a:extLst>
              <a:ext uri="{FF2B5EF4-FFF2-40B4-BE49-F238E27FC236}">
                <a16:creationId xmlns:a16="http://schemas.microsoft.com/office/drawing/2014/main" id="{E52C3AE1-A979-2005-DD9C-C82DB99EF6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900" y="12177"/>
            <a:ext cx="3886200" cy="8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EF072FA7-46A3-B187-8E84-2FAA88CB5A35}"/>
              </a:ext>
            </a:extLst>
          </p:cNvPr>
          <p:cNvSpPr>
            <a:spLocks noGrp="1"/>
          </p:cNvSpPr>
          <p:nvPr>
            <p:ph type="ctrTitle"/>
          </p:nvPr>
        </p:nvSpPr>
        <p:spPr>
          <a:xfrm>
            <a:off x="381000" y="1447800"/>
            <a:ext cx="8001000" cy="609600"/>
          </a:xfrm>
        </p:spPr>
        <p:txBody>
          <a:bodyPr>
            <a:normAutofit/>
          </a:bodyPr>
          <a:lstStyle/>
          <a:p>
            <a:r>
              <a:rPr lang="en-US" sz="2800" b="1" u="sng" dirty="0">
                <a:latin typeface="Goudy Old Style" panose="02020502050305020303"/>
              </a:rPr>
              <a:t>VERY limited exceptions to the Sunshine Law.</a:t>
            </a:r>
            <a:endParaRPr lang="en-US" sz="2800" dirty="0"/>
          </a:p>
        </p:txBody>
      </p:sp>
      <p:sp>
        <p:nvSpPr>
          <p:cNvPr id="14" name="TextBox 13">
            <a:extLst>
              <a:ext uri="{FF2B5EF4-FFF2-40B4-BE49-F238E27FC236}">
                <a16:creationId xmlns:a16="http://schemas.microsoft.com/office/drawing/2014/main" id="{0DB0EDDC-62B4-B460-3765-9B01F43A749A}"/>
              </a:ext>
            </a:extLst>
          </p:cNvPr>
          <p:cNvSpPr txBox="1"/>
          <p:nvPr/>
        </p:nvSpPr>
        <p:spPr>
          <a:xfrm>
            <a:off x="457200" y="2237998"/>
            <a:ext cx="8229601" cy="1569660"/>
          </a:xfrm>
          <a:prstGeom prst="rect">
            <a:avLst/>
          </a:prstGeom>
          <a:noFill/>
        </p:spPr>
        <p:txBody>
          <a:bodyPr wrap="square">
            <a:spAutoFit/>
          </a:bodyPr>
          <a:lstStyle/>
          <a:p>
            <a:pPr marL="457200" indent="-457200" algn="just">
              <a:buFont typeface="Arial" charset="0"/>
              <a:buChar char="•"/>
            </a:pPr>
            <a:r>
              <a:rPr lang="en-US" sz="2400" dirty="0">
                <a:latin typeface="Goudy Old Style" panose="02020502050305020303" pitchFamily="18" charset="0"/>
                <a:ea typeface="Times New Roman" panose="02020603050405020304" pitchFamily="18" charset="0"/>
                <a:cs typeface="Times New Roman" panose="02020603050405020304" pitchFamily="18" charset="0"/>
              </a:rPr>
              <a:t>Ongoing litigation meeting with counsel – Shade Meetings</a:t>
            </a:r>
            <a:r>
              <a:rPr lang="en-US" sz="2400" dirty="0">
                <a:solidFill>
                  <a:schemeClr val="tx1"/>
                </a:solidFill>
                <a:effectLst/>
                <a:latin typeface="Goudy Old Style" panose="02020502050305020303" pitchFamily="18" charset="0"/>
                <a:ea typeface="Times New Roman" panose="02020603050405020304" pitchFamily="18" charset="0"/>
                <a:cs typeface="Times New Roman" panose="02020603050405020304" pitchFamily="18" charset="0"/>
              </a:rPr>
              <a:t>.</a:t>
            </a:r>
          </a:p>
          <a:p>
            <a:pPr marL="914400" lvl="1" indent="-457200" algn="just">
              <a:buFont typeface="Arial" charset="0"/>
              <a:buChar char="•"/>
            </a:pPr>
            <a:r>
              <a:rPr lang="en-US" sz="2400" dirty="0">
                <a:latin typeface="Goudy Old Style" panose="02020502050305020303" pitchFamily="18" charset="0"/>
                <a:ea typeface="Times New Roman" panose="02020603050405020304" pitchFamily="18" charset="0"/>
                <a:cs typeface="Times New Roman" panose="02020603050405020304" pitchFamily="18" charset="0"/>
              </a:rPr>
              <a:t>Only until litigation ends. </a:t>
            </a:r>
            <a:endParaRPr lang="en-US" sz="2400" dirty="0">
              <a:solidFill>
                <a:schemeClr val="tx1"/>
              </a:solidFill>
              <a:effectLst/>
              <a:latin typeface="Goudy Old Style" panose="02020502050305020303" pitchFamily="18" charset="0"/>
              <a:ea typeface="Times New Roman" panose="02020603050405020304" pitchFamily="18" charset="0"/>
              <a:cs typeface="Times New Roman" panose="02020603050405020304" pitchFamily="18" charset="0"/>
            </a:endParaRPr>
          </a:p>
          <a:p>
            <a:pPr marL="457200" indent="-457200" algn="just">
              <a:buFont typeface="Arial" charset="0"/>
              <a:buChar char="•"/>
            </a:pPr>
            <a:r>
              <a:rPr lang="en-US" sz="2400" dirty="0">
                <a:latin typeface="Goudy Old Style" panose="02020502050305020303" pitchFamily="18" charset="0"/>
                <a:ea typeface="Times New Roman" panose="02020603050405020304" pitchFamily="18" charset="0"/>
                <a:cs typeface="Times New Roman" panose="02020603050405020304" pitchFamily="18" charset="0"/>
              </a:rPr>
              <a:t>Collective Bargaining strategy sessions. </a:t>
            </a:r>
            <a:endParaRPr lang="en-US" sz="2400" dirty="0">
              <a:solidFill>
                <a:schemeClr val="tx1"/>
              </a:solidFill>
              <a:effectLst/>
              <a:latin typeface="Goudy Old Style" panose="02020502050305020303" pitchFamily="18" charset="0"/>
              <a:ea typeface="Times New Roman" panose="02020603050405020304" pitchFamily="18" charset="0"/>
              <a:cs typeface="Times New Roman" panose="02020603050405020304" pitchFamily="18" charset="0"/>
            </a:endParaRPr>
          </a:p>
          <a:p>
            <a:pPr marL="457200" indent="-457200" algn="just">
              <a:buFont typeface="Arial" charset="0"/>
              <a:buChar char="•"/>
            </a:pPr>
            <a:r>
              <a:rPr lang="en-US" sz="2400" dirty="0">
                <a:solidFill>
                  <a:schemeClr val="tx1"/>
                </a:solidFill>
                <a:latin typeface="Goudy Old Style" panose="02020502050305020303" pitchFamily="18" charset="0"/>
                <a:cs typeface="Times New Roman" panose="02020603050405020304" pitchFamily="18" charset="0"/>
              </a:rPr>
              <a:t>Risk Management. </a:t>
            </a:r>
          </a:p>
        </p:txBody>
      </p:sp>
      <p:pic>
        <p:nvPicPr>
          <p:cNvPr id="13" name="Picture 12" descr="Three pairs of mirrored sunglasses">
            <a:extLst>
              <a:ext uri="{FF2B5EF4-FFF2-40B4-BE49-F238E27FC236}">
                <a16:creationId xmlns:a16="http://schemas.microsoft.com/office/drawing/2014/main" id="{0A8A76A3-6299-0857-1F81-5D51C1ABC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103881"/>
            <a:ext cx="1832114" cy="1222887"/>
          </a:xfrm>
          <a:prstGeom prst="rect">
            <a:avLst/>
          </a:prstGeom>
        </p:spPr>
      </p:pic>
      <p:pic>
        <p:nvPicPr>
          <p:cNvPr id="17" name="Picture 16" descr="Several hands raised and ready to answer a question">
            <a:extLst>
              <a:ext uri="{FF2B5EF4-FFF2-40B4-BE49-F238E27FC236}">
                <a16:creationId xmlns:a16="http://schemas.microsoft.com/office/drawing/2014/main" id="{5B248C17-B003-8BC3-17CD-6E60B05CE9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4255671"/>
            <a:ext cx="1603822" cy="1070520"/>
          </a:xfrm>
          <a:prstGeom prst="rect">
            <a:avLst/>
          </a:prstGeom>
        </p:spPr>
      </p:pic>
      <p:pic>
        <p:nvPicPr>
          <p:cNvPr id="19" name="Picture 18" descr="Person leaping in air">
            <a:extLst>
              <a:ext uri="{FF2B5EF4-FFF2-40B4-BE49-F238E27FC236}">
                <a16:creationId xmlns:a16="http://schemas.microsoft.com/office/drawing/2014/main" id="{A04D1A0A-0652-99F6-A3FD-FC9B6F9E7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800" y="3907260"/>
            <a:ext cx="1520688" cy="1520688"/>
          </a:xfrm>
          <a:prstGeom prst="rect">
            <a:avLst/>
          </a:prstGeom>
        </p:spPr>
      </p:pic>
    </p:spTree>
    <p:extLst>
      <p:ext uri="{BB962C8B-B14F-4D97-AF65-F5344CB8AC3E}">
        <p14:creationId xmlns:p14="http://schemas.microsoft.com/office/powerpoint/2010/main" val="208264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AutoShape 2" descr="https://media2.giphy.com/media/11dlsiDD7oaxos/200w.webp#14-grid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 name="Title 8"/>
          <p:cNvSpPr>
            <a:spLocks noGrp="1"/>
          </p:cNvSpPr>
          <p:nvPr>
            <p:ph type="title"/>
          </p:nvPr>
        </p:nvSpPr>
        <p:spPr>
          <a:xfrm>
            <a:off x="762000" y="1583510"/>
            <a:ext cx="8229600" cy="831310"/>
          </a:xfrm>
        </p:spPr>
        <p:txBody>
          <a:bodyPr>
            <a:normAutofit/>
          </a:bodyPr>
          <a:lstStyle/>
          <a:p>
            <a:r>
              <a:rPr lang="en-US" sz="2800" b="1" u="sng" dirty="0">
                <a:latin typeface="Goudy Old Style" panose="02020502050305020303"/>
              </a:rPr>
              <a:t>What is the Sunshine Law?</a:t>
            </a:r>
          </a:p>
        </p:txBody>
      </p:sp>
      <p:sp>
        <p:nvSpPr>
          <p:cNvPr id="10" name="Text Placeholder 9"/>
          <p:cNvSpPr>
            <a:spLocks noGrp="1"/>
          </p:cNvSpPr>
          <p:nvPr>
            <p:ph type="body" idx="1"/>
          </p:nvPr>
        </p:nvSpPr>
        <p:spPr/>
        <p:txBody>
          <a:bodyPr/>
          <a:lstStyle/>
          <a:p>
            <a:r>
              <a:rPr lang="en-US" dirty="0"/>
              <a:t>   	</a:t>
            </a:r>
          </a:p>
        </p:txBody>
      </p:sp>
      <p:sp>
        <p:nvSpPr>
          <p:cNvPr id="13" name="Content Placeholder 12"/>
          <p:cNvSpPr>
            <a:spLocks noGrp="1"/>
          </p:cNvSpPr>
          <p:nvPr>
            <p:ph sz="half" idx="2"/>
          </p:nvPr>
        </p:nvSpPr>
        <p:spPr>
          <a:xfrm>
            <a:off x="762000" y="2438400"/>
            <a:ext cx="4953000" cy="2590800"/>
          </a:xfrm>
        </p:spPr>
        <p:txBody>
          <a:bodyPr>
            <a:normAutofit/>
          </a:bodyPr>
          <a:lstStyle/>
          <a:p>
            <a:pPr marL="0" indent="0" algn="just">
              <a:buNone/>
            </a:pPr>
            <a:endParaRPr lang="en-US" dirty="0">
              <a:latin typeface="Goudy Old Style" panose="02020502050305020303" pitchFamily="18" charset="0"/>
            </a:endParaRPr>
          </a:p>
          <a:p>
            <a:pPr marL="0" indent="0" algn="just">
              <a:buNone/>
            </a:pPr>
            <a:r>
              <a:rPr lang="en-US" dirty="0">
                <a:latin typeface="Goudy Old Style" panose="02020502050305020303" pitchFamily="18" charset="0"/>
              </a:rPr>
              <a:t>Constitutional and statutory right of the public to observe all discussions and deliberations taken by a public board.</a:t>
            </a:r>
          </a:p>
          <a:p>
            <a:r>
              <a:rPr lang="en-US" dirty="0">
                <a:latin typeface="Goudy Old Style" panose="02020502050305020303" pitchFamily="18" charset="0"/>
              </a:rPr>
              <a:t>Florida Constitution,   Article I, Section 24(b)</a:t>
            </a:r>
          </a:p>
          <a:p>
            <a:r>
              <a:rPr lang="en-US" dirty="0">
                <a:latin typeface="Goudy Old Style" panose="02020502050305020303" pitchFamily="18" charset="0"/>
              </a:rPr>
              <a:t>Section 286.011, Florida Statutes</a:t>
            </a:r>
          </a:p>
          <a:p>
            <a:pPr marL="0" indent="0">
              <a:buNone/>
            </a:pPr>
            <a:endParaRPr lang="en-US" dirty="0">
              <a:latin typeface="Goudy Old Style" panose="02020502050305020303" pitchFamily="18" charset="0"/>
            </a:endParaRPr>
          </a:p>
          <a:p>
            <a:pPr marL="0" indent="0">
              <a:buNone/>
            </a:pPr>
            <a:endParaRPr lang="en-US" dirty="0">
              <a:latin typeface="Goudy Old Style" panose="02020502050305020303" pitchFamily="18" charset="0"/>
            </a:endParaRPr>
          </a:p>
          <a:p>
            <a:pPr marL="0" indent="0">
              <a:buNone/>
            </a:pPr>
            <a:endParaRPr lang="en-US" dirty="0">
              <a:latin typeface="Goudy Old Style" panose="02020502050305020303" pitchFamily="18" charset="0"/>
            </a:endParaRPr>
          </a:p>
          <a:p>
            <a:pPr marL="0" indent="0">
              <a:buNone/>
            </a:pPr>
            <a:endParaRPr lang="en-US" dirty="0">
              <a:latin typeface="Goudy Old Style" panose="02020502050305020303" pitchFamily="18" charset="0"/>
            </a:endParaRPr>
          </a:p>
        </p:txBody>
      </p:sp>
      <p:pic>
        <p:nvPicPr>
          <p:cNvPr id="6" name="Picture 3" descr="A picture containing schematic&#10;&#10;Description automatically generated">
            <a:extLst>
              <a:ext uri="{FF2B5EF4-FFF2-40B4-BE49-F238E27FC236}">
                <a16:creationId xmlns:a16="http://schemas.microsoft.com/office/drawing/2014/main" id="{313B46AD-EDA9-8695-8F95-FBAC1B3144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5100" y="28611"/>
            <a:ext cx="3733800" cy="8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D7152FF-47A6-325D-749D-401828B8503D}"/>
              </a:ext>
            </a:extLst>
          </p:cNvPr>
          <p:cNvPicPr>
            <a:picLocks noChangeAspect="1"/>
          </p:cNvPicPr>
          <p:nvPr/>
        </p:nvPicPr>
        <p:blipFill>
          <a:blip r:embed="rId4"/>
          <a:stretch>
            <a:fillRect/>
          </a:stretch>
        </p:blipFill>
        <p:spPr>
          <a:xfrm>
            <a:off x="6280076" y="2325317"/>
            <a:ext cx="2399012" cy="2356426"/>
          </a:xfrm>
          <a:prstGeom prst="rect">
            <a:avLst/>
          </a:prstGeom>
        </p:spPr>
      </p:pic>
      <p:sp>
        <p:nvSpPr>
          <p:cNvPr id="8" name="Rectangle 7">
            <a:extLst>
              <a:ext uri="{FF2B5EF4-FFF2-40B4-BE49-F238E27FC236}">
                <a16:creationId xmlns:a16="http://schemas.microsoft.com/office/drawing/2014/main" id="{F6CC6318-F39C-715F-2FB2-960C83AAFE5B}"/>
              </a:ext>
            </a:extLst>
          </p:cNvPr>
          <p:cNvSpPr/>
          <p:nvPr/>
        </p:nvSpPr>
        <p:spPr>
          <a:xfrm>
            <a:off x="6242049" y="2012999"/>
            <a:ext cx="2456089" cy="29601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7D43544-26E1-8667-7C3C-0C34754EDB68}"/>
              </a:ext>
            </a:extLst>
          </p:cNvPr>
          <p:cNvSpPr txBox="1"/>
          <p:nvPr/>
        </p:nvSpPr>
        <p:spPr>
          <a:xfrm>
            <a:off x="4876800" y="5285453"/>
            <a:ext cx="4552950" cy="369332"/>
          </a:xfrm>
          <a:prstGeom prst="rect">
            <a:avLst/>
          </a:prstGeom>
          <a:noFill/>
        </p:spPr>
        <p:txBody>
          <a:bodyPr wrap="square">
            <a:spAutoFit/>
          </a:bodyPr>
          <a:lstStyle/>
          <a:p>
            <a:r>
              <a:rPr lang="en-US" dirty="0">
                <a:hlinkClick r:id="rId5"/>
              </a:rPr>
              <a:t>sunshinemanual.pdf (myfloridalegal.com)</a:t>
            </a:r>
            <a:endParaRPr lang="en-US" dirty="0"/>
          </a:p>
        </p:txBody>
      </p:sp>
    </p:spTree>
    <p:extLst>
      <p:ext uri="{BB962C8B-B14F-4D97-AF65-F5344CB8AC3E}">
        <p14:creationId xmlns:p14="http://schemas.microsoft.com/office/powerpoint/2010/main" val="400521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14400" y="1066800"/>
            <a:ext cx="7543800" cy="684678"/>
          </a:xfrm>
        </p:spPr>
        <p:txBody>
          <a:bodyPr>
            <a:normAutofit/>
          </a:bodyPr>
          <a:lstStyle/>
          <a:p>
            <a:r>
              <a:rPr lang="en-US" sz="2800" b="1" u="sng" dirty="0">
                <a:latin typeface="Goudy Old Style" pitchFamily="18" charset="0"/>
              </a:rPr>
              <a:t>Penalties for Violation of Sunshine Law: </a:t>
            </a:r>
            <a:endParaRPr lang="en-US" sz="2800" b="1" dirty="0"/>
          </a:p>
        </p:txBody>
      </p:sp>
      <p:sp>
        <p:nvSpPr>
          <p:cNvPr id="3" name="Subtitle 2"/>
          <p:cNvSpPr>
            <a:spLocks noGrp="1"/>
          </p:cNvSpPr>
          <p:nvPr>
            <p:ph type="subTitle" idx="1"/>
          </p:nvPr>
        </p:nvSpPr>
        <p:spPr>
          <a:xfrm>
            <a:off x="264391" y="1828800"/>
            <a:ext cx="8615218" cy="3834469"/>
          </a:xfrm>
        </p:spPr>
        <p:txBody>
          <a:bodyPr>
            <a:noAutofit/>
          </a:bodyPr>
          <a:lstStyle/>
          <a:p>
            <a:pPr marL="457200" indent="-457200" algn="just">
              <a:buFont typeface="Arial" charset="0"/>
              <a:buChar char="•"/>
            </a:pPr>
            <a:r>
              <a:rPr lang="en-US" sz="2400" dirty="0">
                <a:solidFill>
                  <a:schemeClr val="tx1"/>
                </a:solidFill>
                <a:latin typeface="Goudy Old Style" panose="02020502050305020303" pitchFamily="18" charset="0"/>
              </a:rPr>
              <a:t>A knowing violation constitutes a 2</a:t>
            </a:r>
            <a:r>
              <a:rPr lang="en-US" sz="2400" baseline="30000" dirty="0">
                <a:solidFill>
                  <a:schemeClr val="tx1"/>
                </a:solidFill>
                <a:latin typeface="Goudy Old Style" panose="02020502050305020303" pitchFamily="18" charset="0"/>
              </a:rPr>
              <a:t>nd</a:t>
            </a:r>
            <a:r>
              <a:rPr lang="en-US" sz="2400" dirty="0">
                <a:solidFill>
                  <a:schemeClr val="tx1"/>
                </a:solidFill>
                <a:latin typeface="Goudy Old Style" panose="02020502050305020303" pitchFamily="18" charset="0"/>
              </a:rPr>
              <a:t> degree misdemeanor, punishable by 60 days in jail and/or $500.00 fine. </a:t>
            </a:r>
          </a:p>
          <a:p>
            <a:pPr marL="457200" indent="-457200" algn="just">
              <a:buFont typeface="Arial" charset="0"/>
              <a:buChar char="•"/>
            </a:pPr>
            <a:r>
              <a:rPr lang="en-US" sz="2400" dirty="0">
                <a:solidFill>
                  <a:schemeClr val="tx1"/>
                </a:solidFill>
                <a:latin typeface="Goudy Old Style" panose="02020502050305020303" pitchFamily="18" charset="0"/>
              </a:rPr>
              <a:t>Non-criminal infractions, committed without the requisite knowledge, punishable by $500.00 fine.</a:t>
            </a:r>
          </a:p>
          <a:p>
            <a:pPr marL="457200" indent="-457200" algn="just">
              <a:buFont typeface="Arial" charset="0"/>
              <a:buChar char="•"/>
            </a:pPr>
            <a:r>
              <a:rPr lang="en-US" sz="2400" dirty="0">
                <a:solidFill>
                  <a:schemeClr val="tx1"/>
                </a:solidFill>
                <a:latin typeface="Goudy Old Style" panose="02020502050305020303" pitchFamily="18" charset="0"/>
              </a:rPr>
              <a:t>Both penalties are pursued by the State Attorney’s Office. </a:t>
            </a:r>
          </a:p>
          <a:p>
            <a:pPr marL="457200" indent="-457200" algn="just">
              <a:buFont typeface="Arial" charset="0"/>
              <a:buChar char="•"/>
            </a:pPr>
            <a:r>
              <a:rPr lang="en-US" sz="2400" dirty="0">
                <a:solidFill>
                  <a:schemeClr val="tx1"/>
                </a:solidFill>
                <a:latin typeface="Goudy Old Style" panose="02020502050305020303" pitchFamily="18" charset="0"/>
              </a:rPr>
              <a:t>Any action taken in violation of Sunshine Law is </a:t>
            </a:r>
            <a:r>
              <a:rPr lang="en-US" sz="2400" i="1" dirty="0">
                <a:solidFill>
                  <a:schemeClr val="tx1"/>
                </a:solidFill>
                <a:latin typeface="Goudy Old Style" panose="02020502050305020303" pitchFamily="18" charset="0"/>
              </a:rPr>
              <a:t>void ab initio</a:t>
            </a:r>
            <a:r>
              <a:rPr lang="en-US" sz="2400" dirty="0">
                <a:solidFill>
                  <a:schemeClr val="tx1"/>
                </a:solidFill>
                <a:latin typeface="Goudy Old Style" panose="02020502050305020303" pitchFamily="18" charset="0"/>
              </a:rPr>
              <a:t>.  </a:t>
            </a:r>
          </a:p>
          <a:p>
            <a:pPr marL="457200" indent="-457200" algn="just">
              <a:buFont typeface="Arial" charset="0"/>
              <a:buChar char="•"/>
            </a:pPr>
            <a:r>
              <a:rPr lang="en-US" sz="2400" dirty="0">
                <a:solidFill>
                  <a:schemeClr val="tx1"/>
                </a:solidFill>
                <a:latin typeface="Goudy Old Style" panose="02020502050305020303" pitchFamily="18" charset="0"/>
                <a:ea typeface="Times New Roman" panose="02020603050405020304" pitchFamily="18" charset="0"/>
              </a:rPr>
              <a:t>In civil actions, th</a:t>
            </a:r>
            <a:r>
              <a:rPr lang="x-none" sz="2400" dirty="0">
                <a:solidFill>
                  <a:schemeClr val="tx1"/>
                </a:solidFill>
                <a:latin typeface="Goudy Old Style" panose="02020502050305020303" pitchFamily="18" charset="0"/>
                <a:ea typeface="Times New Roman" panose="02020603050405020304" pitchFamily="18" charset="0"/>
              </a:rPr>
              <a:t>e </a:t>
            </a:r>
            <a:r>
              <a:rPr lang="en-US" sz="2400" dirty="0">
                <a:solidFill>
                  <a:schemeClr val="tx1"/>
                </a:solidFill>
                <a:latin typeface="Goudy Old Style" panose="02020502050305020303" pitchFamily="18" charset="0"/>
                <a:ea typeface="Times New Roman" panose="02020603050405020304" pitchFamily="18" charset="0"/>
              </a:rPr>
              <a:t>law</a:t>
            </a:r>
            <a:r>
              <a:rPr lang="x-none" sz="2400" dirty="0">
                <a:solidFill>
                  <a:schemeClr val="tx1"/>
                </a:solidFill>
                <a:latin typeface="Goudy Old Style" panose="02020502050305020303" pitchFamily="18" charset="0"/>
                <a:ea typeface="Times New Roman" panose="02020603050405020304" pitchFamily="18" charset="0"/>
              </a:rPr>
              <a:t> provides for the recovery of attorney’s fees for violations of this provision.</a:t>
            </a:r>
            <a:endParaRPr lang="en-US" sz="2400" dirty="0">
              <a:latin typeface="Goudy Old Style" panose="02020502050305020303" pitchFamily="18" charset="0"/>
              <a:ea typeface="Times New Roman" panose="02020603050405020304" pitchFamily="18" charset="0"/>
            </a:endParaRPr>
          </a:p>
          <a:p>
            <a:pPr marL="457200" indent="-457200" algn="just">
              <a:buFont typeface="Arial" charset="0"/>
              <a:buChar char="•"/>
            </a:pPr>
            <a:r>
              <a:rPr lang="en-US" sz="2400" b="1" dirty="0">
                <a:solidFill>
                  <a:srgbClr val="FF0000"/>
                </a:solidFill>
                <a:latin typeface="Goudy Old Style" panose="02020502050305020303" pitchFamily="18" charset="0"/>
                <a:ea typeface="Times New Roman" panose="02020603050405020304" pitchFamily="18" charset="0"/>
              </a:rPr>
              <a:t>Important:</a:t>
            </a:r>
            <a:r>
              <a:rPr lang="en-US" sz="2400" dirty="0">
                <a:latin typeface="Goudy Old Style" panose="02020502050305020303" pitchFamily="18" charset="0"/>
                <a:ea typeface="Times New Roman" panose="02020603050405020304" pitchFamily="18" charset="0"/>
              </a:rPr>
              <a:t>  </a:t>
            </a:r>
            <a:r>
              <a:rPr lang="en-US" sz="2400" dirty="0">
                <a:solidFill>
                  <a:srgbClr val="FF0000"/>
                </a:solidFill>
                <a:latin typeface="Goudy Old Style" panose="02020502050305020303" pitchFamily="18" charset="0"/>
                <a:ea typeface="Times New Roman" panose="02020603050405020304" pitchFamily="18" charset="0"/>
              </a:rPr>
              <a:t>Board members acting on advice of legal counsel is a defense to attorneys’ fees being assessed against the individual!</a:t>
            </a:r>
            <a:endParaRPr lang="en-US" sz="2400" dirty="0">
              <a:solidFill>
                <a:schemeClr val="tx1"/>
              </a:solidFill>
              <a:latin typeface="Times New Roman" panose="02020603050405020304" pitchFamily="18" charset="0"/>
              <a:ea typeface="Times New Roman" panose="02020603050405020304" pitchFamily="18" charset="0"/>
            </a:endParaRPr>
          </a:p>
          <a:p>
            <a:pPr marL="457200" indent="-457200" algn="just">
              <a:buFont typeface="Arial" charset="0"/>
              <a:buChar char="•"/>
            </a:pPr>
            <a:endParaRPr lang="en-US" sz="2400" dirty="0">
              <a:solidFill>
                <a:schemeClr val="tx1"/>
              </a:solidFill>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picture containing schematic&#10;&#10;Description automatically generated">
            <a:extLst>
              <a:ext uri="{FF2B5EF4-FFF2-40B4-BE49-F238E27FC236}">
                <a16:creationId xmlns:a16="http://schemas.microsoft.com/office/drawing/2014/main" id="{759E0414-FD94-CAC8-1D28-F5C74713E4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900" y="37448"/>
            <a:ext cx="3886200" cy="8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868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95" y="914400"/>
            <a:ext cx="8988005" cy="1295400"/>
          </a:xfrm>
        </p:spPr>
        <p:txBody>
          <a:bodyPr>
            <a:noAutofit/>
          </a:bodyPr>
          <a:lstStyle/>
          <a:p>
            <a:pPr algn="ctr"/>
            <a:br>
              <a:rPr lang="en-US" sz="3000" b="1" u="sng" dirty="0">
                <a:latin typeface="Goudy Old Style" panose="02020502050305020303" pitchFamily="18" charset="0"/>
              </a:rPr>
            </a:br>
            <a:r>
              <a:rPr lang="en-US" sz="3000" b="1" u="sng" dirty="0">
                <a:latin typeface="Goudy Old Style" panose="02020502050305020303" pitchFamily="18" charset="0"/>
              </a:rPr>
              <a:t>Real World Example: </a:t>
            </a:r>
            <a:br>
              <a:rPr lang="en-US" sz="3000" b="1" u="sng" dirty="0">
                <a:latin typeface="Goudy Old Style" panose="02020502050305020303" pitchFamily="18" charset="0"/>
              </a:rPr>
            </a:br>
            <a:r>
              <a:rPr lang="en-US" sz="3000" b="1" u="sng" dirty="0">
                <a:latin typeface="Goudy Old Style" panose="02020502050305020303" pitchFamily="18" charset="0"/>
              </a:rPr>
              <a:t>Citizens for Sunshine v. Susan Chapman  (2018)</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61341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304800" y="2174081"/>
            <a:ext cx="8454605" cy="3693319"/>
          </a:xfrm>
          <a:prstGeom prst="rect">
            <a:avLst/>
          </a:prstGeom>
          <a:noFill/>
        </p:spPr>
        <p:txBody>
          <a:bodyPr wrap="square" rtlCol="0">
            <a:spAutoFit/>
          </a:bodyPr>
          <a:lstStyle/>
          <a:p>
            <a:pPr marL="285750" indent="-285750">
              <a:buFont typeface="Arial" charset="0"/>
              <a:buChar char="•"/>
            </a:pPr>
            <a:endParaRPr lang="en-US" dirty="0">
              <a:latin typeface="Goudy Old Style" panose="02020502050305020303" pitchFamily="18" charset="0"/>
            </a:endParaRPr>
          </a:p>
          <a:p>
            <a:pPr marL="285750" indent="-285750" algn="just">
              <a:buFont typeface="Arial" charset="0"/>
              <a:buChar char="•"/>
            </a:pPr>
            <a:r>
              <a:rPr lang="en-US" sz="2400" dirty="0">
                <a:latin typeface="Goudy Old Style" panose="02020502050305020303" pitchFamily="18" charset="0"/>
              </a:rPr>
              <a:t>Commissioners were alleged to have violated the Sunshine law by attending a community sponsored luncheon on homelessness. </a:t>
            </a:r>
          </a:p>
          <a:p>
            <a:pPr marL="285750" indent="-285750" algn="just">
              <a:buFont typeface="Arial" charset="0"/>
              <a:buChar char="•"/>
            </a:pPr>
            <a:r>
              <a:rPr lang="en-US" sz="2400" dirty="0">
                <a:latin typeface="Goudy Old Style" panose="02020502050305020303" pitchFamily="18" charset="0"/>
              </a:rPr>
              <a:t>After a 2-day trial, Judge found that Commissioner’s decision to attend the community meeting did not technically violate the Sunshine law, but that those holding public office should:</a:t>
            </a:r>
          </a:p>
          <a:p>
            <a:pPr algn="just"/>
            <a:r>
              <a:rPr lang="en-US" sz="2400" dirty="0">
                <a:latin typeface="Goudy Old Style" panose="02020502050305020303" pitchFamily="18" charset="0"/>
              </a:rPr>
              <a:t> 	</a:t>
            </a:r>
            <a:r>
              <a:rPr lang="en-US" sz="2400" dirty="0">
                <a:solidFill>
                  <a:srgbClr val="FF0000"/>
                </a:solidFill>
                <a:latin typeface="Goudy Old Style" panose="02020502050305020303" pitchFamily="18" charset="0"/>
              </a:rPr>
              <a:t>“</a:t>
            </a:r>
            <a:r>
              <a:rPr lang="en-US" sz="2400" b="1" i="1" dirty="0">
                <a:solidFill>
                  <a:srgbClr val="FF0000"/>
                </a:solidFill>
                <a:latin typeface="Goudy Old Style" panose="02020502050305020303" pitchFamily="18" charset="0"/>
              </a:rPr>
              <a:t>always endeavor to avoid even the appearance of 	impropriety</a:t>
            </a:r>
            <a:r>
              <a:rPr lang="en-US" sz="2400" i="1" dirty="0">
                <a:solidFill>
                  <a:srgbClr val="FF0000"/>
                </a:solidFill>
                <a:latin typeface="Goudy Old Style" panose="02020502050305020303" pitchFamily="18" charset="0"/>
              </a:rPr>
              <a:t>”</a:t>
            </a:r>
            <a:r>
              <a:rPr lang="en-US" sz="2400" dirty="0">
                <a:solidFill>
                  <a:srgbClr val="FF0000"/>
                </a:solidFill>
                <a:latin typeface="Goudy Old Style" panose="02020502050305020303" pitchFamily="18" charset="0"/>
              </a:rPr>
              <a:t>.  </a:t>
            </a:r>
          </a:p>
          <a:p>
            <a:pPr marL="285750" indent="-285750" algn="just">
              <a:buFont typeface="Arial" charset="0"/>
              <a:buChar char="•"/>
            </a:pPr>
            <a:r>
              <a:rPr lang="en-US" sz="2400" dirty="0">
                <a:latin typeface="Goudy Old Style" panose="02020502050305020303" pitchFamily="18" charset="0"/>
              </a:rPr>
              <a:t>The City “won” the case and spent over </a:t>
            </a:r>
            <a:r>
              <a:rPr lang="en-US" sz="2400" b="1" u="sng" dirty="0">
                <a:solidFill>
                  <a:srgbClr val="FF0000"/>
                </a:solidFill>
                <a:latin typeface="Goudy Old Style" panose="02020502050305020303" pitchFamily="18" charset="0"/>
              </a:rPr>
              <a:t>$400,000</a:t>
            </a:r>
            <a:r>
              <a:rPr lang="en-US" sz="2400" b="1" dirty="0">
                <a:solidFill>
                  <a:srgbClr val="FF0000"/>
                </a:solidFill>
                <a:latin typeface="Goudy Old Style" panose="02020502050305020303" pitchFamily="18" charset="0"/>
              </a:rPr>
              <a:t> </a:t>
            </a:r>
            <a:r>
              <a:rPr lang="en-US" sz="2400" dirty="0">
                <a:latin typeface="Goudy Old Style" panose="02020502050305020303" pitchFamily="18" charset="0"/>
              </a:rPr>
              <a:t>in attorney’s fees defending Chapman in this litigation and appeal. </a:t>
            </a:r>
            <a:endParaRPr lang="en-US" sz="2400" dirty="0">
              <a:solidFill>
                <a:prstClr val="black"/>
              </a:solidFill>
              <a:latin typeface="Goudy Old Style" panose="02020502050305020303" pitchFamily="18" charset="0"/>
            </a:endParaRPr>
          </a:p>
        </p:txBody>
      </p:sp>
      <p:pic>
        <p:nvPicPr>
          <p:cNvPr id="3" name="Picture 3" descr="A picture containing schematic&#10;&#10;Description automatically generated">
            <a:extLst>
              <a:ext uri="{FF2B5EF4-FFF2-40B4-BE49-F238E27FC236}">
                <a16:creationId xmlns:a16="http://schemas.microsoft.com/office/drawing/2014/main" id="{DECF13A0-7F44-CAE2-0C30-768D9C2C9C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2077"/>
            <a:ext cx="4267200" cy="94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260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181626"/>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63712BD-8C9F-2288-404D-7621FE25AAAD}"/>
              </a:ext>
            </a:extLst>
          </p:cNvPr>
          <p:cNvSpPr>
            <a:spLocks noGrp="1"/>
          </p:cNvSpPr>
          <p:nvPr>
            <p:ph type="title"/>
          </p:nvPr>
        </p:nvSpPr>
        <p:spPr>
          <a:xfrm>
            <a:off x="603250" y="1524000"/>
            <a:ext cx="7524750" cy="841737"/>
          </a:xfrm>
        </p:spPr>
        <p:txBody>
          <a:bodyPr>
            <a:normAutofit/>
          </a:bodyPr>
          <a:lstStyle/>
          <a:p>
            <a:pPr algn="ctr"/>
            <a:r>
              <a:rPr lang="en-US" sz="2800" b="1" u="sng" dirty="0">
                <a:latin typeface="Goudy Old Style" panose="02020502050305020303" pitchFamily="18" charset="0"/>
              </a:rPr>
              <a:t>Real World Example: Escambia County</a:t>
            </a:r>
            <a:r>
              <a:rPr lang="en-US" sz="2800" dirty="0">
                <a:latin typeface="Goudy Old Style" panose="02020502050305020303" pitchFamily="18" charset="0"/>
              </a:rPr>
              <a:t> </a:t>
            </a:r>
          </a:p>
        </p:txBody>
      </p:sp>
      <p:sp>
        <p:nvSpPr>
          <p:cNvPr id="6" name="Content Placeholder 5">
            <a:extLst>
              <a:ext uri="{FF2B5EF4-FFF2-40B4-BE49-F238E27FC236}">
                <a16:creationId xmlns:a16="http://schemas.microsoft.com/office/drawing/2014/main" id="{56D2E472-FD87-C629-FDCA-73838EA7267E}"/>
              </a:ext>
            </a:extLst>
          </p:cNvPr>
          <p:cNvSpPr>
            <a:spLocks noGrp="1"/>
          </p:cNvSpPr>
          <p:nvPr>
            <p:ph idx="1"/>
          </p:nvPr>
        </p:nvSpPr>
        <p:spPr>
          <a:xfrm>
            <a:off x="533400" y="2665774"/>
            <a:ext cx="7620000" cy="2439626"/>
          </a:xfrm>
        </p:spPr>
        <p:txBody>
          <a:bodyPr>
            <a:normAutofit/>
          </a:bodyPr>
          <a:lstStyle/>
          <a:p>
            <a:r>
              <a:rPr lang="en-US" sz="2400" dirty="0">
                <a:latin typeface="Goudy Old Style" panose="02020502050305020303" pitchFamily="18" charset="0"/>
              </a:rPr>
              <a:t>Former President of the Florida Senate and Chairman of the Escambia County Commission was convicted of a Sunshine Law violation for discussing public business in private with other commissioners.</a:t>
            </a:r>
          </a:p>
          <a:p>
            <a:r>
              <a:rPr lang="en-US" sz="2400" dirty="0">
                <a:latin typeface="Goudy Old Style" panose="02020502050305020303" pitchFamily="18" charset="0"/>
              </a:rPr>
              <a:t>He served 49 days in jail and was ordered  to pay $500.00 plus $3603.85 in court costs!</a:t>
            </a:r>
          </a:p>
        </p:txBody>
      </p:sp>
    </p:spTree>
    <p:extLst>
      <p:ext uri="{BB962C8B-B14F-4D97-AF65-F5344CB8AC3E}">
        <p14:creationId xmlns:p14="http://schemas.microsoft.com/office/powerpoint/2010/main" val="2276635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207492"/>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63712BD-8C9F-2288-404D-7621FE25AAAD}"/>
              </a:ext>
            </a:extLst>
          </p:cNvPr>
          <p:cNvSpPr>
            <a:spLocks noGrp="1"/>
          </p:cNvSpPr>
          <p:nvPr>
            <p:ph type="title"/>
          </p:nvPr>
        </p:nvSpPr>
        <p:spPr>
          <a:xfrm>
            <a:off x="603250" y="1524000"/>
            <a:ext cx="7524750" cy="841737"/>
          </a:xfrm>
        </p:spPr>
        <p:txBody>
          <a:bodyPr>
            <a:normAutofit/>
          </a:bodyPr>
          <a:lstStyle/>
          <a:p>
            <a:pPr algn="ctr"/>
            <a:r>
              <a:rPr lang="en-US" sz="2800" b="1" u="sng" dirty="0">
                <a:latin typeface="Goudy Old Style" panose="02020502050305020303" pitchFamily="18" charset="0"/>
              </a:rPr>
              <a:t>Real World Example: Escambia County</a:t>
            </a:r>
            <a:r>
              <a:rPr lang="en-US" sz="2800" dirty="0">
                <a:latin typeface="Goudy Old Style" panose="02020502050305020303" pitchFamily="18" charset="0"/>
              </a:rPr>
              <a:t> </a:t>
            </a:r>
          </a:p>
        </p:txBody>
      </p:sp>
      <p:sp>
        <p:nvSpPr>
          <p:cNvPr id="6" name="Content Placeholder 5">
            <a:extLst>
              <a:ext uri="{FF2B5EF4-FFF2-40B4-BE49-F238E27FC236}">
                <a16:creationId xmlns:a16="http://schemas.microsoft.com/office/drawing/2014/main" id="{56D2E472-FD87-C629-FDCA-73838EA7267E}"/>
              </a:ext>
            </a:extLst>
          </p:cNvPr>
          <p:cNvSpPr>
            <a:spLocks noGrp="1"/>
          </p:cNvSpPr>
          <p:nvPr>
            <p:ph idx="1"/>
          </p:nvPr>
        </p:nvSpPr>
        <p:spPr>
          <a:xfrm>
            <a:off x="304800" y="2438400"/>
            <a:ext cx="5181600" cy="2971800"/>
          </a:xfrm>
        </p:spPr>
        <p:txBody>
          <a:bodyPr>
            <a:normAutofit/>
          </a:bodyPr>
          <a:lstStyle/>
          <a:p>
            <a:pPr marL="0" indent="0" algn="just">
              <a:buNone/>
            </a:pPr>
            <a:r>
              <a:rPr lang="en-US" sz="2600" dirty="0">
                <a:latin typeface="Goudy Old Style" panose="02020502050305020303" pitchFamily="18" charset="0"/>
              </a:rPr>
              <a:t>At the elected official’s sentencing Judge T. Patterson Maney wrote:</a:t>
            </a:r>
          </a:p>
          <a:p>
            <a:pPr marL="0" indent="0">
              <a:buNone/>
            </a:pPr>
            <a:endParaRPr lang="en-US" sz="2600" dirty="0">
              <a:latin typeface="Goudy Old Style" panose="02020502050305020303" pitchFamily="18" charset="0"/>
            </a:endParaRPr>
          </a:p>
          <a:p>
            <a:pPr marL="342900" lvl="1" indent="0" algn="just">
              <a:buNone/>
            </a:pPr>
            <a:r>
              <a:rPr lang="en-US" sz="2400" b="1" i="1" dirty="0">
                <a:latin typeface="Goudy Old Style" panose="02020502050305020303" pitchFamily="18" charset="0"/>
              </a:rPr>
              <a:t>“His crimes were more serious </a:t>
            </a:r>
            <a:r>
              <a:rPr lang="en-US" sz="2400" b="1" i="1" dirty="0">
                <a:solidFill>
                  <a:srgbClr val="FF0000"/>
                </a:solidFill>
                <a:latin typeface="Goudy Old Style" panose="02020502050305020303" pitchFamily="18" charset="0"/>
              </a:rPr>
              <a:t>because he ignored the advice of the County Attorney</a:t>
            </a:r>
            <a:r>
              <a:rPr lang="en-US" sz="2400" b="1" i="1" dirty="0">
                <a:latin typeface="Goudy Old Style" panose="02020502050305020303" pitchFamily="18" charset="0"/>
              </a:rPr>
              <a:t>, played a leadership role, and had vast political experience…”</a:t>
            </a:r>
            <a:endParaRPr lang="en-US" b="1" dirty="0"/>
          </a:p>
        </p:txBody>
      </p:sp>
      <p:pic>
        <p:nvPicPr>
          <p:cNvPr id="9" name="Picture 8">
            <a:extLst>
              <a:ext uri="{FF2B5EF4-FFF2-40B4-BE49-F238E27FC236}">
                <a16:creationId xmlns:a16="http://schemas.microsoft.com/office/drawing/2014/main" id="{72D3AC7B-73C3-7BDD-99F5-2B1961D1CD3A}"/>
              </a:ext>
            </a:extLst>
          </p:cNvPr>
          <p:cNvPicPr>
            <a:picLocks noChangeAspect="1"/>
          </p:cNvPicPr>
          <p:nvPr/>
        </p:nvPicPr>
        <p:blipFill>
          <a:blip r:embed="rId4"/>
          <a:stretch>
            <a:fillRect/>
          </a:stretch>
        </p:blipFill>
        <p:spPr>
          <a:xfrm>
            <a:off x="6026184" y="2363063"/>
            <a:ext cx="2432016" cy="3164068"/>
          </a:xfrm>
          <a:prstGeom prst="rect">
            <a:avLst/>
          </a:prstGeom>
        </p:spPr>
      </p:pic>
    </p:spTree>
    <p:extLst>
      <p:ext uri="{BB962C8B-B14F-4D97-AF65-F5344CB8AC3E}">
        <p14:creationId xmlns:p14="http://schemas.microsoft.com/office/powerpoint/2010/main" val="1817537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352658"/>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63712BD-8C9F-2288-404D-7621FE25AAAD}"/>
              </a:ext>
            </a:extLst>
          </p:cNvPr>
          <p:cNvSpPr>
            <a:spLocks noGrp="1"/>
          </p:cNvSpPr>
          <p:nvPr>
            <p:ph type="title"/>
          </p:nvPr>
        </p:nvSpPr>
        <p:spPr>
          <a:xfrm>
            <a:off x="609600" y="1422995"/>
            <a:ext cx="8001000" cy="841737"/>
          </a:xfrm>
        </p:spPr>
        <p:txBody>
          <a:bodyPr>
            <a:normAutofit/>
          </a:bodyPr>
          <a:lstStyle/>
          <a:p>
            <a:r>
              <a:rPr lang="en-US" sz="2800" b="1" u="sng" dirty="0">
                <a:latin typeface="Goudy Old Style" panose="02020502050305020303" pitchFamily="18" charset="0"/>
              </a:rPr>
              <a:t>Gilliams v. State, 2023 WL 2903901 (April 12, 2023)</a:t>
            </a:r>
          </a:p>
        </p:txBody>
      </p:sp>
      <p:sp>
        <p:nvSpPr>
          <p:cNvPr id="6" name="Content Placeholder 5">
            <a:extLst>
              <a:ext uri="{FF2B5EF4-FFF2-40B4-BE49-F238E27FC236}">
                <a16:creationId xmlns:a16="http://schemas.microsoft.com/office/drawing/2014/main" id="{56D2E472-FD87-C629-FDCA-73838EA7267E}"/>
              </a:ext>
            </a:extLst>
          </p:cNvPr>
          <p:cNvSpPr>
            <a:spLocks noGrp="1"/>
          </p:cNvSpPr>
          <p:nvPr>
            <p:ph idx="1"/>
          </p:nvPr>
        </p:nvSpPr>
        <p:spPr>
          <a:xfrm>
            <a:off x="685800" y="2066997"/>
            <a:ext cx="7772400" cy="3267003"/>
          </a:xfrm>
        </p:spPr>
        <p:txBody>
          <a:bodyPr>
            <a:normAutofit/>
          </a:bodyPr>
          <a:lstStyle/>
          <a:p>
            <a:endParaRPr lang="en-US" sz="2400" dirty="0">
              <a:latin typeface="Palatino Linotype" panose="02040502050505030304" pitchFamily="18" charset="0"/>
            </a:endParaRPr>
          </a:p>
          <a:p>
            <a:r>
              <a:rPr lang="en-US" sz="2400" dirty="0">
                <a:latin typeface="Palatino Linotype" panose="02040502050505030304" pitchFamily="18" charset="0"/>
              </a:rPr>
              <a:t>City of Sebastian’s City Manager announced a noticed meeting cancellation.  </a:t>
            </a:r>
          </a:p>
          <a:p>
            <a:r>
              <a:rPr lang="en-US" sz="2400" dirty="0">
                <a:latin typeface="Palatino Linotype" panose="02040502050505030304" pitchFamily="18" charset="0"/>
              </a:rPr>
              <a:t>3 council members held the meeting anyway,  and voted to terminate the City Manager, City Attorney, City Clerk, and remove the Mayor. </a:t>
            </a:r>
          </a:p>
          <a:p>
            <a:r>
              <a:rPr lang="en-US" sz="2400" dirty="0">
                <a:latin typeface="Palatino Linotype" panose="02040502050505030304" pitchFamily="18" charset="0"/>
              </a:rPr>
              <a:t>All occurred in knowing violation of the Sunshine Law! </a:t>
            </a:r>
          </a:p>
          <a:p>
            <a:endParaRPr lang="en-US" sz="1800" dirty="0">
              <a:latin typeface="Palatino Linotype" panose="02040502050505030304" pitchFamily="18" charset="0"/>
            </a:endParaRPr>
          </a:p>
        </p:txBody>
      </p:sp>
    </p:spTree>
    <p:extLst>
      <p:ext uri="{BB962C8B-B14F-4D97-AF65-F5344CB8AC3E}">
        <p14:creationId xmlns:p14="http://schemas.microsoft.com/office/powerpoint/2010/main" val="159427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371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210703"/>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63712BD-8C9F-2288-404D-7621FE25AAAD}"/>
              </a:ext>
            </a:extLst>
          </p:cNvPr>
          <p:cNvSpPr>
            <a:spLocks noGrp="1"/>
          </p:cNvSpPr>
          <p:nvPr>
            <p:ph type="title"/>
          </p:nvPr>
        </p:nvSpPr>
        <p:spPr>
          <a:xfrm>
            <a:off x="0" y="1520463"/>
            <a:ext cx="8610600" cy="841737"/>
          </a:xfrm>
        </p:spPr>
        <p:txBody>
          <a:bodyPr>
            <a:noAutofit/>
          </a:bodyPr>
          <a:lstStyle/>
          <a:p>
            <a:pPr algn="ctr"/>
            <a:r>
              <a:rPr lang="en-US" sz="2800" b="1" u="sng" dirty="0">
                <a:latin typeface="Goudy Old Style" panose="02020502050305020303" pitchFamily="18" charset="0"/>
              </a:rPr>
              <a:t>Gilliams v. State –Court Advice for Officials: </a:t>
            </a:r>
          </a:p>
        </p:txBody>
      </p:sp>
      <p:sp>
        <p:nvSpPr>
          <p:cNvPr id="6" name="Content Placeholder 5">
            <a:extLst>
              <a:ext uri="{FF2B5EF4-FFF2-40B4-BE49-F238E27FC236}">
                <a16:creationId xmlns:a16="http://schemas.microsoft.com/office/drawing/2014/main" id="{56D2E472-FD87-C629-FDCA-73838EA7267E}"/>
              </a:ext>
            </a:extLst>
          </p:cNvPr>
          <p:cNvSpPr>
            <a:spLocks noGrp="1"/>
          </p:cNvSpPr>
          <p:nvPr>
            <p:ph idx="1"/>
          </p:nvPr>
        </p:nvSpPr>
        <p:spPr>
          <a:xfrm>
            <a:off x="304800" y="2066997"/>
            <a:ext cx="8458200" cy="3738563"/>
          </a:xfrm>
        </p:spPr>
        <p:txBody>
          <a:bodyPr>
            <a:normAutofit/>
          </a:bodyPr>
          <a:lstStyle/>
          <a:p>
            <a:pPr marL="0" indent="0">
              <a:buNone/>
            </a:pPr>
            <a:endParaRPr lang="en-US" sz="2400" dirty="0">
              <a:latin typeface="Palatino Linotype" panose="02040502050505030304" pitchFamily="18" charset="0"/>
            </a:endParaRPr>
          </a:p>
          <a:p>
            <a:pPr marL="971550" indent="-514350" algn="just">
              <a:buAutoNum type="arabicParenR"/>
            </a:pPr>
            <a:r>
              <a:rPr lang="en-US" sz="2600" dirty="0">
                <a:latin typeface="Goudy Old Style" panose="02020502050305020303" pitchFamily="18" charset="0"/>
              </a:rPr>
              <a:t>Meeting of 2 or more members are not allowed if </a:t>
            </a:r>
            <a:r>
              <a:rPr lang="en-US" sz="2600" u="sng" dirty="0">
                <a:latin typeface="Goudy Old Style" panose="02020502050305020303" pitchFamily="18" charset="0"/>
              </a:rPr>
              <a:t>any of the words</a:t>
            </a:r>
            <a:r>
              <a:rPr lang="en-US" sz="2600" dirty="0">
                <a:latin typeface="Goudy Old Style" panose="02020502050305020303" pitchFamily="18" charset="0"/>
              </a:rPr>
              <a:t> pertain to possible foreseeable issues, unless the meeting is open and noticed.</a:t>
            </a:r>
          </a:p>
          <a:p>
            <a:pPr marL="971550" indent="-514350" algn="just">
              <a:buAutoNum type="arabicParenR"/>
            </a:pPr>
            <a:r>
              <a:rPr lang="en-US" sz="2600" u="sng" dirty="0">
                <a:latin typeface="Goudy Old Style" panose="02020502050305020303" pitchFamily="18" charset="0"/>
              </a:rPr>
              <a:t>Rarely is there any purpose for a private communication between 2 members</a:t>
            </a:r>
            <a:r>
              <a:rPr lang="en-US" sz="2600" dirty="0">
                <a:latin typeface="Goudy Old Style" panose="02020502050305020303" pitchFamily="18" charset="0"/>
              </a:rPr>
              <a:t>. </a:t>
            </a:r>
          </a:p>
          <a:p>
            <a:pPr marL="971550" indent="-514350" algn="just">
              <a:buAutoNum type="arabicParenR"/>
            </a:pPr>
            <a:r>
              <a:rPr lang="en-US" sz="2600" dirty="0">
                <a:latin typeface="Goudy Old Style" panose="02020502050305020303" pitchFamily="18" charset="0"/>
              </a:rPr>
              <a:t>Informal or unofficial pass-you-in-the-hallway information gathering by 2 members is subject to the Sunshine Law.</a:t>
            </a:r>
          </a:p>
          <a:p>
            <a:endParaRPr lang="en-US" sz="1800" dirty="0">
              <a:latin typeface="Palatino Linotype" panose="02040502050505030304" pitchFamily="18" charset="0"/>
            </a:endParaRPr>
          </a:p>
        </p:txBody>
      </p:sp>
    </p:spTree>
    <p:extLst>
      <p:ext uri="{BB962C8B-B14F-4D97-AF65-F5344CB8AC3E}">
        <p14:creationId xmlns:p14="http://schemas.microsoft.com/office/powerpoint/2010/main" val="1154814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EDF6B29-6DCA-2670-DB01-ED2FF9BDE90E}"/>
            </a:ext>
          </a:extLst>
        </p:cNvPr>
        <p:cNvGrpSpPr/>
        <p:nvPr/>
      </p:nvGrpSpPr>
      <p:grpSpPr>
        <a:xfrm>
          <a:off x="0" y="0"/>
          <a:ext cx="0" cy="0"/>
          <a:chOff x="0" y="0"/>
          <a:chExt cx="0" cy="0"/>
        </a:xfrm>
      </p:grpSpPr>
      <p:sp>
        <p:nvSpPr>
          <p:cNvPr id="4" name="Snip Single Corner Rectangle 3">
            <a:extLst>
              <a:ext uri="{FF2B5EF4-FFF2-40B4-BE49-F238E27FC236}">
                <a16:creationId xmlns:a16="http://schemas.microsoft.com/office/drawing/2014/main" id="{A9AAF44E-9453-33A7-D4B6-BF1137F49ED6}"/>
              </a:ext>
            </a:extLst>
          </p:cNvPr>
          <p:cNvSpPr/>
          <p:nvPr/>
        </p:nvSpPr>
        <p:spPr>
          <a:xfrm>
            <a:off x="0" y="12954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a:extLst>
              <a:ext uri="{FF2B5EF4-FFF2-40B4-BE49-F238E27FC236}">
                <a16:creationId xmlns:a16="http://schemas.microsoft.com/office/drawing/2014/main" id="{B7A40A9B-31B0-BC56-FC8B-5FD5EA757447}"/>
              </a:ext>
            </a:extLst>
          </p:cNvPr>
          <p:cNvSpPr/>
          <p:nvPr/>
        </p:nvSpPr>
        <p:spPr>
          <a:xfrm>
            <a:off x="0" y="59055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66D5405B-0318-E68D-1260-E6DE1F2008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244113"/>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F6B2EF6E-C17D-B9E7-1745-96BC5360ED8B}"/>
              </a:ext>
            </a:extLst>
          </p:cNvPr>
          <p:cNvSpPr>
            <a:spLocks noGrp="1"/>
          </p:cNvSpPr>
          <p:nvPr>
            <p:ph type="title"/>
          </p:nvPr>
        </p:nvSpPr>
        <p:spPr>
          <a:xfrm>
            <a:off x="609600" y="1422995"/>
            <a:ext cx="8001000" cy="841737"/>
          </a:xfrm>
        </p:spPr>
        <p:txBody>
          <a:bodyPr>
            <a:normAutofit/>
          </a:bodyPr>
          <a:lstStyle/>
          <a:p>
            <a:pPr algn="ctr"/>
            <a:r>
              <a:rPr lang="en-US" sz="2800" b="1" u="sng" dirty="0">
                <a:latin typeface="Goudy Old Style" panose="02020502050305020303" pitchFamily="18" charset="0"/>
              </a:rPr>
              <a:t>Gilliams v. State –Court Advice for Officials: </a:t>
            </a:r>
          </a:p>
        </p:txBody>
      </p:sp>
      <p:sp>
        <p:nvSpPr>
          <p:cNvPr id="6" name="Content Placeholder 5">
            <a:extLst>
              <a:ext uri="{FF2B5EF4-FFF2-40B4-BE49-F238E27FC236}">
                <a16:creationId xmlns:a16="http://schemas.microsoft.com/office/drawing/2014/main" id="{A199BD6D-8972-2FCF-5260-621709725162}"/>
              </a:ext>
            </a:extLst>
          </p:cNvPr>
          <p:cNvSpPr>
            <a:spLocks noGrp="1"/>
          </p:cNvSpPr>
          <p:nvPr>
            <p:ph idx="1"/>
          </p:nvPr>
        </p:nvSpPr>
        <p:spPr>
          <a:xfrm>
            <a:off x="228600" y="1747837"/>
            <a:ext cx="8458200" cy="3738563"/>
          </a:xfrm>
        </p:spPr>
        <p:txBody>
          <a:bodyPr>
            <a:normAutofit fontScale="25000" lnSpcReduction="20000"/>
          </a:bodyPr>
          <a:lstStyle/>
          <a:p>
            <a:pPr marL="0" indent="0">
              <a:buNone/>
            </a:pPr>
            <a:endParaRPr lang="en-US" sz="10400" dirty="0">
              <a:latin typeface="Goudy Old Style" panose="02020502050305020303" pitchFamily="18" charset="0"/>
            </a:endParaRPr>
          </a:p>
          <a:p>
            <a:pPr marL="457200" indent="0" algn="just">
              <a:buNone/>
            </a:pPr>
            <a:r>
              <a:rPr lang="en-US" sz="10400" dirty="0">
                <a:latin typeface="Goudy Old Style" panose="02020502050305020303" pitchFamily="18" charset="0"/>
              </a:rPr>
              <a:t>4) Any attempt to distinguish between formal and informal or just-listening meetings between 2 members is by itself alien to the Sunshine law. </a:t>
            </a:r>
          </a:p>
          <a:p>
            <a:pPr marL="457200" indent="0" algn="just">
              <a:buNone/>
            </a:pPr>
            <a:r>
              <a:rPr lang="en-US" sz="10400" dirty="0">
                <a:latin typeface="Goudy Old Style" panose="02020502050305020303" pitchFamily="18" charset="0"/>
              </a:rPr>
              <a:t> </a:t>
            </a:r>
          </a:p>
          <a:p>
            <a:pPr marL="457200" indent="0" algn="just">
              <a:buNone/>
            </a:pPr>
            <a:r>
              <a:rPr lang="en-US" sz="10400" dirty="0">
                <a:latin typeface="Goudy Old Style" panose="02020502050305020303" pitchFamily="18" charset="0"/>
              </a:rPr>
              <a:t>5) Because a violation of the Sunshine Law can be charged as a crime, all of those prosecutorial techniques (subpoenas for cell records) are just a signature away.  </a:t>
            </a:r>
          </a:p>
          <a:p>
            <a:pPr marL="457200" indent="0" algn="just">
              <a:buNone/>
            </a:pPr>
            <a:endParaRPr lang="en-US" sz="10400" dirty="0">
              <a:latin typeface="Goudy Old Style" panose="02020502050305020303" pitchFamily="18" charset="0"/>
            </a:endParaRPr>
          </a:p>
          <a:p>
            <a:pPr marL="457200" indent="0" algn="just">
              <a:buNone/>
            </a:pPr>
            <a:r>
              <a:rPr lang="en-US" sz="10400" dirty="0">
                <a:latin typeface="Goudy Old Style" panose="02020502050305020303" pitchFamily="18" charset="0"/>
              </a:rPr>
              <a:t>6) When in doubt as to whether a communication (directly or indirectly) between 2 members may be illegal under the Sunshine Law – </a:t>
            </a:r>
            <a:r>
              <a:rPr lang="en-US" sz="10400" u="sng" dirty="0">
                <a:latin typeface="Goudy Old Style" panose="02020502050305020303" pitchFamily="18" charset="0"/>
              </a:rPr>
              <a:t>LEAVE!</a:t>
            </a:r>
          </a:p>
          <a:p>
            <a:endParaRPr lang="en-US" sz="1800" dirty="0">
              <a:latin typeface="Palatino Linotype" panose="02040502050505030304" pitchFamily="18" charset="0"/>
            </a:endParaRPr>
          </a:p>
        </p:txBody>
      </p:sp>
    </p:spTree>
    <p:extLst>
      <p:ext uri="{BB962C8B-B14F-4D97-AF65-F5344CB8AC3E}">
        <p14:creationId xmlns:p14="http://schemas.microsoft.com/office/powerpoint/2010/main" val="3808297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4588" y="322325"/>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63712BD-8C9F-2288-404D-7621FE25AAAD}"/>
              </a:ext>
            </a:extLst>
          </p:cNvPr>
          <p:cNvSpPr>
            <a:spLocks noGrp="1"/>
          </p:cNvSpPr>
          <p:nvPr>
            <p:ph type="title"/>
          </p:nvPr>
        </p:nvSpPr>
        <p:spPr>
          <a:xfrm>
            <a:off x="609600" y="1422995"/>
            <a:ext cx="8001000" cy="841737"/>
          </a:xfrm>
        </p:spPr>
        <p:txBody>
          <a:bodyPr>
            <a:normAutofit/>
          </a:bodyPr>
          <a:lstStyle/>
          <a:p>
            <a:r>
              <a:rPr lang="en-US" sz="2800" b="1" u="sng" dirty="0">
                <a:latin typeface="Goudy Old Style" panose="02020502050305020303" pitchFamily="18" charset="0"/>
              </a:rPr>
              <a:t>Gilliams v. State, 2023 WL 2903901 (April 12, 2023)</a:t>
            </a:r>
          </a:p>
        </p:txBody>
      </p:sp>
      <p:pic>
        <p:nvPicPr>
          <p:cNvPr id="6" name="Picture 5">
            <a:extLst>
              <a:ext uri="{FF2B5EF4-FFF2-40B4-BE49-F238E27FC236}">
                <a16:creationId xmlns:a16="http://schemas.microsoft.com/office/drawing/2014/main" id="{2B2AD1C1-83F7-069B-5C12-80DDCC8DB0F8}"/>
              </a:ext>
            </a:extLst>
          </p:cNvPr>
          <p:cNvPicPr>
            <a:picLocks noChangeAspect="1"/>
          </p:cNvPicPr>
          <p:nvPr/>
        </p:nvPicPr>
        <p:blipFill>
          <a:blip r:embed="rId4"/>
          <a:stretch>
            <a:fillRect/>
          </a:stretch>
        </p:blipFill>
        <p:spPr>
          <a:xfrm>
            <a:off x="301387" y="2362200"/>
            <a:ext cx="8537813" cy="2911135"/>
          </a:xfrm>
          <a:prstGeom prst="rect">
            <a:avLst/>
          </a:prstGeom>
        </p:spPr>
      </p:pic>
    </p:spTree>
    <p:extLst>
      <p:ext uri="{BB962C8B-B14F-4D97-AF65-F5344CB8AC3E}">
        <p14:creationId xmlns:p14="http://schemas.microsoft.com/office/powerpoint/2010/main" val="3626876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240861"/>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B5671100-867C-84B7-9D9D-9DEFF985531E}"/>
              </a:ext>
            </a:extLst>
          </p:cNvPr>
          <p:cNvSpPr txBox="1">
            <a:spLocks/>
          </p:cNvSpPr>
          <p:nvPr/>
        </p:nvSpPr>
        <p:spPr>
          <a:xfrm>
            <a:off x="3581400" y="3048000"/>
            <a:ext cx="4953000" cy="19050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en-US" sz="2400" dirty="0">
                <a:latin typeface="Goudy Old Style" pitchFamily="18" charset="0"/>
              </a:rPr>
              <a:t>Only Engage in Discussion of Board Topics with your Fellow Board Members in a Public Meeting Setting!  </a:t>
            </a:r>
          </a:p>
          <a:p>
            <a:pPr>
              <a:buFont typeface="Arial" charset="0"/>
              <a:buChar char="•"/>
            </a:pPr>
            <a:endParaRPr lang="en-US" sz="2400" dirty="0">
              <a:latin typeface="Goudy Old Style" pitchFamily="18" charset="0"/>
            </a:endParaRPr>
          </a:p>
          <a:p>
            <a:pPr>
              <a:buFont typeface="Arial" charset="0"/>
              <a:buChar char="•"/>
            </a:pPr>
            <a:endParaRPr lang="en-US" dirty="0">
              <a:latin typeface="Goudy Old Style" panose="02020502050305020303" pitchFamily="18" charset="0"/>
            </a:endParaRPr>
          </a:p>
        </p:txBody>
      </p:sp>
      <p:sp>
        <p:nvSpPr>
          <p:cNvPr id="8" name="Arrow: Right 7">
            <a:extLst>
              <a:ext uri="{FF2B5EF4-FFF2-40B4-BE49-F238E27FC236}">
                <a16:creationId xmlns:a16="http://schemas.microsoft.com/office/drawing/2014/main" id="{F0019444-1FF4-E689-52A9-DAD54BED12B2}"/>
              </a:ext>
            </a:extLst>
          </p:cNvPr>
          <p:cNvSpPr/>
          <p:nvPr/>
        </p:nvSpPr>
        <p:spPr>
          <a:xfrm>
            <a:off x="914400" y="3157728"/>
            <a:ext cx="2057400" cy="880872"/>
          </a:xfrm>
          <a:prstGeom prst="rightArrow">
            <a:avLst/>
          </a:prstGeom>
          <a:solidFill>
            <a:srgbClr val="BC411A"/>
          </a:solidFill>
          <a:ln>
            <a:solidFill>
              <a:srgbClr val="BC41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D42745C-EDF8-4796-860D-267CDE964B62}"/>
              </a:ext>
            </a:extLst>
          </p:cNvPr>
          <p:cNvSpPr txBox="1"/>
          <p:nvPr/>
        </p:nvSpPr>
        <p:spPr>
          <a:xfrm>
            <a:off x="2585484" y="1981200"/>
            <a:ext cx="4577316" cy="553998"/>
          </a:xfrm>
          <a:prstGeom prst="rect">
            <a:avLst/>
          </a:prstGeom>
          <a:noFill/>
        </p:spPr>
        <p:txBody>
          <a:bodyPr wrap="square">
            <a:spAutoFit/>
          </a:bodyPr>
          <a:lstStyle/>
          <a:p>
            <a:r>
              <a:rPr lang="en-US" sz="3000" b="1" u="sng" dirty="0">
                <a:latin typeface="Goudy Old Style" pitchFamily="18" charset="0"/>
              </a:rPr>
              <a:t>Key to the Sunshine Laws</a:t>
            </a:r>
            <a:endParaRPr lang="en-US" sz="3000" dirty="0"/>
          </a:p>
        </p:txBody>
      </p:sp>
    </p:spTree>
    <p:extLst>
      <p:ext uri="{BB962C8B-B14F-4D97-AF65-F5344CB8AC3E}">
        <p14:creationId xmlns:p14="http://schemas.microsoft.com/office/powerpoint/2010/main" val="313194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F9E5AD7-D9BD-B062-377C-230AFCD91A3E}"/>
            </a:ext>
          </a:extLst>
        </p:cNvPr>
        <p:cNvGrpSpPr/>
        <p:nvPr/>
      </p:nvGrpSpPr>
      <p:grpSpPr>
        <a:xfrm>
          <a:off x="0" y="0"/>
          <a:ext cx="0" cy="0"/>
          <a:chOff x="0" y="0"/>
          <a:chExt cx="0" cy="0"/>
        </a:xfrm>
      </p:grpSpPr>
      <p:sp>
        <p:nvSpPr>
          <p:cNvPr id="4" name="Snip Single Corner Rectangle 3">
            <a:extLst>
              <a:ext uri="{FF2B5EF4-FFF2-40B4-BE49-F238E27FC236}">
                <a16:creationId xmlns:a16="http://schemas.microsoft.com/office/drawing/2014/main" id="{0AB0F603-C2AB-17D5-E83F-AB06A722AB82}"/>
              </a:ext>
            </a:extLst>
          </p:cNvPr>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a:extLst>
              <a:ext uri="{FF2B5EF4-FFF2-40B4-BE49-F238E27FC236}">
                <a16:creationId xmlns:a16="http://schemas.microsoft.com/office/drawing/2014/main" id="{0E7307F4-BE37-E3A8-E4FE-A2168F1A0402}"/>
              </a:ext>
            </a:extLst>
          </p:cNvPr>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a:extLst>
              <a:ext uri="{FF2B5EF4-FFF2-40B4-BE49-F238E27FC236}">
                <a16:creationId xmlns:a16="http://schemas.microsoft.com/office/drawing/2014/main" id="{A8794DE9-3DC8-F2BA-A7ED-FD8BB6D99995}"/>
              </a:ext>
            </a:extLst>
          </p:cNvPr>
          <p:cNvPicPr/>
          <p:nvPr/>
        </p:nvPicPr>
        <p:blipFill>
          <a:blip r:embed="rId3"/>
          <a:stretch>
            <a:fillRect/>
          </a:stretch>
        </p:blipFill>
        <p:spPr>
          <a:xfrm>
            <a:off x="1524000" y="1813472"/>
            <a:ext cx="5634038" cy="3849153"/>
          </a:xfrm>
          <a:prstGeom prst="rect">
            <a:avLst/>
          </a:prstGeom>
        </p:spPr>
      </p:pic>
      <p:pic>
        <p:nvPicPr>
          <p:cNvPr id="2" name="Picture 3" descr="A picture containing schematic&#10;&#10;Description automatically generated">
            <a:extLst>
              <a:ext uri="{FF2B5EF4-FFF2-40B4-BE49-F238E27FC236}">
                <a16:creationId xmlns:a16="http://schemas.microsoft.com/office/drawing/2014/main" id="{2756372C-0433-B572-8A65-8C46B43F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6488" y="344597"/>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70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8153400" cy="1295400"/>
          </a:xfrm>
        </p:spPr>
        <p:txBody>
          <a:bodyPr>
            <a:noAutofit/>
          </a:bodyPr>
          <a:lstStyle/>
          <a:p>
            <a:pPr algn="ctr"/>
            <a:r>
              <a:rPr lang="en-US" sz="3200" b="1" u="sng" dirty="0">
                <a:latin typeface="Goudy Old Style" panose="02020502050305020303" pitchFamily="18" charset="0"/>
              </a:rPr>
              <a:t>The Sunshine Law Requirements</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1066800" y="2444749"/>
            <a:ext cx="7391400" cy="3334246"/>
          </a:xfrm>
          <a:prstGeom prst="rect">
            <a:avLst/>
          </a:prstGeom>
          <a:noFill/>
        </p:spPr>
        <p:txBody>
          <a:bodyPr wrap="square" rtlCol="0">
            <a:spAutoFit/>
          </a:bodyPr>
          <a:lstStyle/>
          <a:p>
            <a:pPr lvl="0" algn="just">
              <a:spcAft>
                <a:spcPts val="2000"/>
              </a:spcAft>
            </a:pPr>
            <a:r>
              <a:rPr lang="en-US" sz="2400" dirty="0">
                <a:latin typeface="Goudy Old Style" panose="02020502050305020303" pitchFamily="18" charset="0"/>
              </a:rPr>
              <a:t>1.  Meetings of public boards or commission must be open to the public</a:t>
            </a:r>
          </a:p>
          <a:p>
            <a:pPr lvl="0" algn="just">
              <a:spcAft>
                <a:spcPts val="2000"/>
              </a:spcAft>
            </a:pPr>
            <a:r>
              <a:rPr lang="en-US" sz="2400" dirty="0">
                <a:latin typeface="Goudy Old Style" panose="02020502050305020303" pitchFamily="18" charset="0"/>
              </a:rPr>
              <a:t>2. Reasonable notice of such meetings must be given</a:t>
            </a:r>
          </a:p>
          <a:p>
            <a:pPr lvl="0" algn="just">
              <a:spcAft>
                <a:spcPts val="2000"/>
              </a:spcAft>
            </a:pPr>
            <a:r>
              <a:rPr lang="en-US" sz="2400" dirty="0">
                <a:latin typeface="Goudy Old Style" panose="02020502050305020303" pitchFamily="18" charset="0"/>
              </a:rPr>
              <a:t>3. Minutes of the meetings must be taken</a:t>
            </a:r>
          </a:p>
          <a:p>
            <a:pPr lvl="0" algn="just">
              <a:spcAft>
                <a:spcPts val="2000"/>
              </a:spcAft>
            </a:pPr>
            <a:r>
              <a:rPr lang="en-US" sz="2400" dirty="0">
                <a:latin typeface="Goudy Old Style" panose="02020502050305020303" pitchFamily="18" charset="0"/>
              </a:rPr>
              <a:t>See, Fla. Stat </a:t>
            </a:r>
            <a:r>
              <a:rPr lang="en-US" sz="2400" dirty="0">
                <a:latin typeface="Goudy Old Style" panose="02020502050305020303" pitchFamily="18" charset="0"/>
                <a:ea typeface="Times New Roman" panose="02020603050405020304" pitchFamily="18" charset="0"/>
                <a:cs typeface="Times New Roman" panose="02020603050405020304" pitchFamily="18" charset="0"/>
              </a:rPr>
              <a:t> § 286.011</a:t>
            </a:r>
            <a:endParaRPr lang="en-US" sz="2400" dirty="0">
              <a:latin typeface="Goudy Old Style" panose="02020502050305020303" pitchFamily="18" charset="0"/>
            </a:endParaRPr>
          </a:p>
          <a:p>
            <a:pPr lvl="0">
              <a:spcAft>
                <a:spcPts val="2000"/>
              </a:spcAft>
            </a:pPr>
            <a:endParaRPr lang="en-US" sz="2400" dirty="0">
              <a:effectLst>
                <a:outerShdw blurRad="38100" dist="38100" dir="2700000" algn="tl">
                  <a:srgbClr val="000000">
                    <a:alpha val="43137"/>
                  </a:srgbClr>
                </a:outerShdw>
              </a:effectLst>
              <a:latin typeface="Goudy Old Style" panose="02020502050305020303" pitchFamily="18" charset="0"/>
            </a:endParaRPr>
          </a:p>
        </p:txBody>
      </p:sp>
      <p:pic>
        <p:nvPicPr>
          <p:cNvPr id="6" name="Picture 3" descr="A picture containing schematic&#10;&#10;Description automatically generated">
            <a:extLst>
              <a:ext uri="{FF2B5EF4-FFF2-40B4-BE49-F238E27FC236}">
                <a16:creationId xmlns:a16="http://schemas.microsoft.com/office/drawing/2014/main" id="{FA18A130-2814-8EE5-87B8-0EF8BAB472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69714"/>
            <a:ext cx="3810000" cy="84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72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304278"/>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BA53AFB-7D54-F578-EC8B-A75987206DA8}"/>
              </a:ext>
            </a:extLst>
          </p:cNvPr>
          <p:cNvSpPr>
            <a:spLocks noGrp="1"/>
          </p:cNvSpPr>
          <p:nvPr>
            <p:ph type="title"/>
          </p:nvPr>
        </p:nvSpPr>
        <p:spPr>
          <a:xfrm>
            <a:off x="596900" y="1260315"/>
            <a:ext cx="7886700" cy="1325563"/>
          </a:xfrm>
        </p:spPr>
        <p:txBody>
          <a:bodyPr/>
          <a:lstStyle/>
          <a:p>
            <a:pPr algn="ctr"/>
            <a:r>
              <a:rPr lang="en-US" b="1" u="sng" dirty="0">
                <a:latin typeface="Goudy Old Style" panose="02020502050305020303" pitchFamily="18" charset="0"/>
              </a:rPr>
              <a:t>Quiz Time</a:t>
            </a:r>
          </a:p>
        </p:txBody>
      </p:sp>
      <p:sp>
        <p:nvSpPr>
          <p:cNvPr id="6" name="Content Placeholder 5">
            <a:extLst>
              <a:ext uri="{FF2B5EF4-FFF2-40B4-BE49-F238E27FC236}">
                <a16:creationId xmlns:a16="http://schemas.microsoft.com/office/drawing/2014/main" id="{2F7F4233-1663-51EC-32CD-E66067921875}"/>
              </a:ext>
            </a:extLst>
          </p:cNvPr>
          <p:cNvSpPr>
            <a:spLocks noGrp="1"/>
          </p:cNvSpPr>
          <p:nvPr>
            <p:ph idx="1"/>
          </p:nvPr>
        </p:nvSpPr>
        <p:spPr>
          <a:xfrm>
            <a:off x="723900" y="2205037"/>
            <a:ext cx="7886700" cy="3357563"/>
          </a:xfrm>
        </p:spPr>
        <p:txBody>
          <a:bodyPr>
            <a:noAutofit/>
          </a:bodyPr>
          <a:lstStyle/>
          <a:p>
            <a:pPr marL="457200" indent="-457200">
              <a:buAutoNum type="arabicParenR"/>
            </a:pPr>
            <a:r>
              <a:rPr lang="en-US" sz="2400" dirty="0">
                <a:latin typeface="Goudy Old Style" panose="02020502050305020303" pitchFamily="18" charset="0"/>
              </a:rPr>
              <a:t>What are the 3 basic requirements of the Sunshine Law?</a:t>
            </a:r>
          </a:p>
          <a:p>
            <a:pPr marL="457200" indent="-457200">
              <a:buAutoNum type="arabicParenR"/>
            </a:pPr>
            <a:r>
              <a:rPr lang="en-US" sz="2400" dirty="0">
                <a:latin typeface="Goudy Old Style" panose="02020502050305020303" pitchFamily="18" charset="0"/>
              </a:rPr>
              <a:t>Can Trustees use emails to discuss an upcoming agenda item?</a:t>
            </a:r>
          </a:p>
          <a:p>
            <a:pPr marL="457200" indent="-457200">
              <a:buAutoNum type="arabicParenR"/>
            </a:pPr>
            <a:r>
              <a:rPr lang="en-US" sz="2400" dirty="0">
                <a:latin typeface="Goudy Old Style" panose="02020502050305020303" pitchFamily="18" charset="0"/>
              </a:rPr>
              <a:t>Should Boards use a luncheon meeting to conduct Board business?</a:t>
            </a:r>
          </a:p>
          <a:p>
            <a:pPr marL="457200" indent="-457200">
              <a:buAutoNum type="arabicParenR"/>
            </a:pPr>
            <a:r>
              <a:rPr lang="en-US" sz="2400" dirty="0">
                <a:latin typeface="Goudy Old Style" panose="02020502050305020303" pitchFamily="18" charset="0"/>
              </a:rPr>
              <a:t>True or False – The Sunshine Law requires that Boards tape record their meetings for minute preservation.  </a:t>
            </a:r>
          </a:p>
          <a:p>
            <a:pPr marL="457200" indent="-457200">
              <a:buAutoNum type="arabicParenR"/>
            </a:pPr>
            <a:r>
              <a:rPr lang="en-US" sz="2400" dirty="0">
                <a:latin typeface="Goudy Old Style" panose="02020502050305020303" pitchFamily="18" charset="0"/>
              </a:rPr>
              <a:t>Can a Board use secret ballots to elect their Chairman and Board officers? </a:t>
            </a:r>
          </a:p>
        </p:txBody>
      </p:sp>
    </p:spTree>
    <p:extLst>
      <p:ext uri="{BB962C8B-B14F-4D97-AF65-F5344CB8AC3E}">
        <p14:creationId xmlns:p14="http://schemas.microsoft.com/office/powerpoint/2010/main" val="808458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203425"/>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BA53AFB-7D54-F578-EC8B-A75987206DA8}"/>
              </a:ext>
            </a:extLst>
          </p:cNvPr>
          <p:cNvSpPr>
            <a:spLocks noGrp="1"/>
          </p:cNvSpPr>
          <p:nvPr>
            <p:ph type="title"/>
          </p:nvPr>
        </p:nvSpPr>
        <p:spPr>
          <a:xfrm>
            <a:off x="990600" y="1488915"/>
            <a:ext cx="3898900" cy="1101885"/>
          </a:xfrm>
        </p:spPr>
        <p:txBody>
          <a:bodyPr>
            <a:normAutofit/>
          </a:bodyPr>
          <a:lstStyle/>
          <a:p>
            <a:pPr algn="ctr"/>
            <a:r>
              <a:rPr lang="en-US" b="1" u="sng" dirty="0">
                <a:latin typeface="Goudy Old Style" panose="02020502050305020303" pitchFamily="18" charset="0"/>
              </a:rPr>
              <a:t>Answer Time</a:t>
            </a:r>
          </a:p>
        </p:txBody>
      </p:sp>
      <p:sp>
        <p:nvSpPr>
          <p:cNvPr id="6" name="Content Placeholder 5">
            <a:extLst>
              <a:ext uri="{FF2B5EF4-FFF2-40B4-BE49-F238E27FC236}">
                <a16:creationId xmlns:a16="http://schemas.microsoft.com/office/drawing/2014/main" id="{2F7F4233-1663-51EC-32CD-E66067921875}"/>
              </a:ext>
            </a:extLst>
          </p:cNvPr>
          <p:cNvSpPr>
            <a:spLocks noGrp="1"/>
          </p:cNvSpPr>
          <p:nvPr>
            <p:ph idx="1"/>
          </p:nvPr>
        </p:nvSpPr>
        <p:spPr>
          <a:xfrm>
            <a:off x="533400" y="2566933"/>
            <a:ext cx="7696200" cy="3605267"/>
          </a:xfrm>
        </p:spPr>
        <p:txBody>
          <a:bodyPr>
            <a:normAutofit/>
          </a:bodyPr>
          <a:lstStyle/>
          <a:p>
            <a:pPr marL="457200" indent="-457200">
              <a:buAutoNum type="arabicParenR"/>
            </a:pPr>
            <a:r>
              <a:rPr lang="en-US" sz="2400" dirty="0">
                <a:latin typeface="Goudy Old Style" panose="02020502050305020303" pitchFamily="18" charset="0"/>
              </a:rPr>
              <a:t>What are the 3 basic requirements of the Sunshine Law?</a:t>
            </a:r>
          </a:p>
          <a:p>
            <a:pPr marL="914400" lvl="1" indent="-342900">
              <a:buFont typeface="Wingdings" panose="05000000000000000000" pitchFamily="2" charset="2"/>
              <a:buChar char="ü"/>
            </a:pPr>
            <a:r>
              <a:rPr lang="en-US" sz="2400" dirty="0">
                <a:latin typeface="Goudy Old Style" panose="02020502050305020303" pitchFamily="18" charset="0"/>
              </a:rPr>
              <a:t>Meetings must be open, reasonable notice provided, and minutes taken and promptly recorded</a:t>
            </a:r>
          </a:p>
          <a:p>
            <a:pPr marL="571500" lvl="1" indent="0">
              <a:buNone/>
            </a:pPr>
            <a:endParaRPr lang="en-US" sz="2400" dirty="0">
              <a:latin typeface="Goudy Old Style" panose="02020502050305020303" pitchFamily="18" charset="0"/>
            </a:endParaRPr>
          </a:p>
          <a:p>
            <a:pPr marL="457200" indent="-457200">
              <a:buAutoNum type="arabicParenR"/>
            </a:pPr>
            <a:r>
              <a:rPr lang="en-US" sz="2400" dirty="0">
                <a:latin typeface="Goudy Old Style" panose="02020502050305020303" pitchFamily="18" charset="0"/>
              </a:rPr>
              <a:t>Can Trustees use emails to discuss an upcoming agenda item?</a:t>
            </a:r>
          </a:p>
          <a:p>
            <a:pPr marL="914400" lvl="1" indent="-342900">
              <a:buFont typeface="Wingdings" panose="05000000000000000000" pitchFamily="2" charset="2"/>
              <a:buChar char="ü"/>
            </a:pPr>
            <a:r>
              <a:rPr lang="en-US" sz="2400" dirty="0">
                <a:latin typeface="Goudy Old Style" panose="02020502050305020303" pitchFamily="18" charset="0"/>
              </a:rPr>
              <a:t>No, Board may not engage in private discussions of board business.</a:t>
            </a:r>
          </a:p>
        </p:txBody>
      </p:sp>
      <p:sp>
        <p:nvSpPr>
          <p:cNvPr id="9" name="TextBox 8">
            <a:extLst>
              <a:ext uri="{FF2B5EF4-FFF2-40B4-BE49-F238E27FC236}">
                <a16:creationId xmlns:a16="http://schemas.microsoft.com/office/drawing/2014/main" id="{45E24FFC-7B12-47FA-8F4F-D166F52EA75B}"/>
              </a:ext>
            </a:extLst>
          </p:cNvPr>
          <p:cNvSpPr txBox="1"/>
          <p:nvPr/>
        </p:nvSpPr>
        <p:spPr>
          <a:xfrm>
            <a:off x="4419600" y="1905000"/>
            <a:ext cx="4197350" cy="369332"/>
          </a:xfrm>
          <a:prstGeom prst="rect">
            <a:avLst/>
          </a:prstGeom>
          <a:noFill/>
        </p:spPr>
        <p:txBody>
          <a:bodyPr wrap="square">
            <a:spAutoFit/>
          </a:bodyPr>
          <a:lstStyle/>
          <a:p>
            <a:r>
              <a:rPr lang="en-US" dirty="0">
                <a:latin typeface="Goudy Old Style" panose="02020502050305020303" pitchFamily="18" charset="0"/>
                <a:hlinkClick r:id="rId4"/>
              </a:rPr>
              <a:t>sunshinemanual.pdf (myfloridalegal.com)</a:t>
            </a:r>
            <a:endParaRPr lang="en-US" dirty="0">
              <a:latin typeface="Goudy Old Style" panose="02020502050305020303" pitchFamily="18" charset="0"/>
            </a:endParaRPr>
          </a:p>
        </p:txBody>
      </p:sp>
    </p:spTree>
    <p:extLst>
      <p:ext uri="{BB962C8B-B14F-4D97-AF65-F5344CB8AC3E}">
        <p14:creationId xmlns:p14="http://schemas.microsoft.com/office/powerpoint/2010/main" val="280079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1000"/>
                                        <p:tgtEl>
                                          <p:spTgt spid="6">
                                            <p:txEl>
                                              <p:pRg st="4" end="4"/>
                                            </p:txEl>
                                          </p:spTgt>
                                        </p:tgtEl>
                                      </p:cBhvr>
                                    </p:animEffect>
                                    <p:anim calcmode="lin" valueType="num">
                                      <p:cBhvr>
                                        <p:cTn id="1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341132"/>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BA53AFB-7D54-F578-EC8B-A75987206DA8}"/>
              </a:ext>
            </a:extLst>
          </p:cNvPr>
          <p:cNvSpPr>
            <a:spLocks noGrp="1"/>
          </p:cNvSpPr>
          <p:nvPr>
            <p:ph type="title"/>
          </p:nvPr>
        </p:nvSpPr>
        <p:spPr>
          <a:xfrm>
            <a:off x="596900" y="1333339"/>
            <a:ext cx="3898900" cy="1101885"/>
          </a:xfrm>
        </p:spPr>
        <p:txBody>
          <a:bodyPr/>
          <a:lstStyle/>
          <a:p>
            <a:pPr algn="ctr"/>
            <a:r>
              <a:rPr lang="en-US" b="1" u="sng" dirty="0">
                <a:latin typeface="Goudy Old Style" panose="02020502050305020303" pitchFamily="18" charset="0"/>
              </a:rPr>
              <a:t>Answer Time</a:t>
            </a:r>
          </a:p>
        </p:txBody>
      </p:sp>
      <p:sp>
        <p:nvSpPr>
          <p:cNvPr id="6" name="Content Placeholder 5">
            <a:extLst>
              <a:ext uri="{FF2B5EF4-FFF2-40B4-BE49-F238E27FC236}">
                <a16:creationId xmlns:a16="http://schemas.microsoft.com/office/drawing/2014/main" id="{2F7F4233-1663-51EC-32CD-E66067921875}"/>
              </a:ext>
            </a:extLst>
          </p:cNvPr>
          <p:cNvSpPr>
            <a:spLocks noGrp="1"/>
          </p:cNvSpPr>
          <p:nvPr>
            <p:ph idx="1"/>
          </p:nvPr>
        </p:nvSpPr>
        <p:spPr>
          <a:xfrm>
            <a:off x="488950" y="2438400"/>
            <a:ext cx="8045450" cy="3605267"/>
          </a:xfrm>
        </p:spPr>
        <p:txBody>
          <a:bodyPr>
            <a:noAutofit/>
          </a:bodyPr>
          <a:lstStyle/>
          <a:p>
            <a:pPr marL="0" indent="0">
              <a:buNone/>
            </a:pPr>
            <a:r>
              <a:rPr lang="en-US" sz="2400" dirty="0">
                <a:latin typeface="Goudy Old Style" panose="02020502050305020303" pitchFamily="18" charset="0"/>
              </a:rPr>
              <a:t>3)  Should Boards use a luncheon meeting to conduct board business?</a:t>
            </a:r>
          </a:p>
          <a:p>
            <a:pPr marL="914400" lvl="1" indent="-342900">
              <a:buFont typeface="Wingdings" panose="05000000000000000000" pitchFamily="2" charset="2"/>
              <a:buChar char="ü"/>
            </a:pPr>
            <a:r>
              <a:rPr lang="en-US" sz="2400" dirty="0">
                <a:latin typeface="Goudy Old Style" panose="02020502050305020303" pitchFamily="18" charset="0"/>
              </a:rPr>
              <a:t>No, because it may have a chilling effect on the public’s willingness to attend. </a:t>
            </a:r>
          </a:p>
          <a:p>
            <a:pPr marL="457200" indent="-457200">
              <a:buFont typeface="+mj-lt"/>
              <a:buAutoNum type="arabicParenR" startAt="4"/>
            </a:pPr>
            <a:r>
              <a:rPr lang="en-US" sz="2400" dirty="0">
                <a:latin typeface="Goudy Old Style" panose="02020502050305020303" pitchFamily="18" charset="0"/>
              </a:rPr>
              <a:t>True or False – The Sunshine Law requires that Boards tape record their meetings for minutes preservation.  </a:t>
            </a:r>
          </a:p>
          <a:p>
            <a:pPr marL="914400" lvl="1" indent="-342900">
              <a:buFont typeface="Wingdings" panose="05000000000000000000" pitchFamily="2" charset="2"/>
              <a:buChar char="ü"/>
            </a:pPr>
            <a:r>
              <a:rPr lang="en-US" sz="2400" dirty="0">
                <a:latin typeface="Goudy Old Style" panose="02020502050305020303" pitchFamily="18" charset="0"/>
              </a:rPr>
              <a:t>False.  The Sunshine Law requires minutes but does not require the meeting to be tape recorded. </a:t>
            </a:r>
          </a:p>
        </p:txBody>
      </p:sp>
      <p:sp>
        <p:nvSpPr>
          <p:cNvPr id="9" name="TextBox 8">
            <a:extLst>
              <a:ext uri="{FF2B5EF4-FFF2-40B4-BE49-F238E27FC236}">
                <a16:creationId xmlns:a16="http://schemas.microsoft.com/office/drawing/2014/main" id="{45E24FFC-7B12-47FA-8F4F-D166F52EA75B}"/>
              </a:ext>
            </a:extLst>
          </p:cNvPr>
          <p:cNvSpPr txBox="1"/>
          <p:nvPr/>
        </p:nvSpPr>
        <p:spPr>
          <a:xfrm>
            <a:off x="4038600" y="1744065"/>
            <a:ext cx="4578350" cy="369332"/>
          </a:xfrm>
          <a:prstGeom prst="rect">
            <a:avLst/>
          </a:prstGeom>
          <a:noFill/>
        </p:spPr>
        <p:txBody>
          <a:bodyPr wrap="square">
            <a:spAutoFit/>
          </a:bodyPr>
          <a:lstStyle/>
          <a:p>
            <a:r>
              <a:rPr lang="en-US" dirty="0">
                <a:latin typeface="Goudy Old Style" panose="02020502050305020303" pitchFamily="18" charset="0"/>
                <a:hlinkClick r:id="rId4"/>
              </a:rPr>
              <a:t>sunshinemanual.pdf (myfloridalegal.com)</a:t>
            </a:r>
            <a:endParaRPr lang="en-US" dirty="0">
              <a:latin typeface="Goudy Old Style" panose="02020502050305020303" pitchFamily="18" charset="0"/>
            </a:endParaRPr>
          </a:p>
        </p:txBody>
      </p:sp>
    </p:spTree>
    <p:extLst>
      <p:ext uri="{BB962C8B-B14F-4D97-AF65-F5344CB8AC3E}">
        <p14:creationId xmlns:p14="http://schemas.microsoft.com/office/powerpoint/2010/main" val="10582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4950" y="321146"/>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BA53AFB-7D54-F578-EC8B-A75987206DA8}"/>
              </a:ext>
            </a:extLst>
          </p:cNvPr>
          <p:cNvSpPr>
            <a:spLocks noGrp="1"/>
          </p:cNvSpPr>
          <p:nvPr>
            <p:ph type="title"/>
          </p:nvPr>
        </p:nvSpPr>
        <p:spPr>
          <a:xfrm>
            <a:off x="825500" y="1717515"/>
            <a:ext cx="3898900" cy="1101885"/>
          </a:xfrm>
        </p:spPr>
        <p:txBody>
          <a:bodyPr/>
          <a:lstStyle/>
          <a:p>
            <a:pPr algn="ctr"/>
            <a:r>
              <a:rPr lang="en-US" b="1" u="sng" dirty="0">
                <a:latin typeface="Goudy Old Style" panose="02020502050305020303" pitchFamily="18" charset="0"/>
              </a:rPr>
              <a:t>Answer Time</a:t>
            </a:r>
          </a:p>
        </p:txBody>
      </p:sp>
      <p:sp>
        <p:nvSpPr>
          <p:cNvPr id="6" name="Content Placeholder 5">
            <a:extLst>
              <a:ext uri="{FF2B5EF4-FFF2-40B4-BE49-F238E27FC236}">
                <a16:creationId xmlns:a16="http://schemas.microsoft.com/office/drawing/2014/main" id="{2F7F4233-1663-51EC-32CD-E66067921875}"/>
              </a:ext>
            </a:extLst>
          </p:cNvPr>
          <p:cNvSpPr>
            <a:spLocks noGrp="1"/>
          </p:cNvSpPr>
          <p:nvPr>
            <p:ph idx="1"/>
          </p:nvPr>
        </p:nvSpPr>
        <p:spPr>
          <a:xfrm>
            <a:off x="571500" y="2928679"/>
            <a:ext cx="7734300" cy="2329121"/>
          </a:xfrm>
        </p:spPr>
        <p:txBody>
          <a:bodyPr>
            <a:noAutofit/>
          </a:bodyPr>
          <a:lstStyle/>
          <a:p>
            <a:pPr marL="457200" indent="-457200">
              <a:buFont typeface="+mj-lt"/>
              <a:buAutoNum type="arabicParenR" startAt="5"/>
            </a:pPr>
            <a:r>
              <a:rPr lang="en-US" sz="2400" dirty="0">
                <a:latin typeface="Goudy Old Style" panose="02020502050305020303" pitchFamily="18" charset="0"/>
              </a:rPr>
              <a:t>Can a Board use secret ballots to elect their Chairman and Board officers? </a:t>
            </a:r>
          </a:p>
          <a:p>
            <a:pPr marL="914400" lvl="1" indent="-342900">
              <a:buFont typeface="Wingdings" panose="05000000000000000000" pitchFamily="2" charset="2"/>
              <a:buChar char="ü"/>
            </a:pPr>
            <a:r>
              <a:rPr lang="en-US" sz="2400" dirty="0">
                <a:latin typeface="Goudy Old Style" panose="02020502050305020303" pitchFamily="18" charset="0"/>
              </a:rPr>
              <a:t>No, A secret ballot violates the Sunshine Law. </a:t>
            </a:r>
            <a:r>
              <a:rPr lang="en-US" sz="2400" i="1" dirty="0">
                <a:latin typeface="Goudy Old Style" panose="02020502050305020303" pitchFamily="18" charset="0"/>
              </a:rPr>
              <a:t>See AGO 72-326.</a:t>
            </a:r>
          </a:p>
        </p:txBody>
      </p:sp>
      <p:sp>
        <p:nvSpPr>
          <p:cNvPr id="9" name="TextBox 8">
            <a:extLst>
              <a:ext uri="{FF2B5EF4-FFF2-40B4-BE49-F238E27FC236}">
                <a16:creationId xmlns:a16="http://schemas.microsoft.com/office/drawing/2014/main" id="{45E24FFC-7B12-47FA-8F4F-D166F52EA75B}"/>
              </a:ext>
            </a:extLst>
          </p:cNvPr>
          <p:cNvSpPr txBox="1"/>
          <p:nvPr/>
        </p:nvSpPr>
        <p:spPr>
          <a:xfrm>
            <a:off x="4413250" y="2145268"/>
            <a:ext cx="4578350" cy="369332"/>
          </a:xfrm>
          <a:prstGeom prst="rect">
            <a:avLst/>
          </a:prstGeom>
          <a:noFill/>
        </p:spPr>
        <p:txBody>
          <a:bodyPr wrap="square">
            <a:spAutoFit/>
          </a:bodyPr>
          <a:lstStyle/>
          <a:p>
            <a:r>
              <a:rPr lang="en-US" dirty="0">
                <a:latin typeface="Goudy Old Style" panose="02020502050305020303" pitchFamily="18" charset="0"/>
                <a:hlinkClick r:id="rId4"/>
              </a:rPr>
              <a:t>sunshinemanual.pdf (myfloridalegal.com)</a:t>
            </a:r>
            <a:endParaRPr lang="en-US" dirty="0">
              <a:latin typeface="Goudy Old Style" panose="02020502050305020303" pitchFamily="18" charset="0"/>
            </a:endParaRPr>
          </a:p>
        </p:txBody>
      </p:sp>
    </p:spTree>
    <p:extLst>
      <p:ext uri="{BB962C8B-B14F-4D97-AF65-F5344CB8AC3E}">
        <p14:creationId xmlns:p14="http://schemas.microsoft.com/office/powerpoint/2010/main" val="14728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47700" y="1330325"/>
            <a:ext cx="7848600" cy="860425"/>
          </a:xfrm>
        </p:spPr>
        <p:txBody>
          <a:bodyPr>
            <a:normAutofit/>
          </a:bodyPr>
          <a:lstStyle/>
          <a:p>
            <a:r>
              <a:rPr lang="en-US" sz="2800" b="1" u="sng" dirty="0">
                <a:latin typeface="Goudy Old Style" pitchFamily="18" charset="0"/>
              </a:rPr>
              <a:t>A Public Record is… </a:t>
            </a:r>
            <a:endParaRPr lang="en-US" sz="2800" b="1" dirty="0"/>
          </a:p>
        </p:txBody>
      </p:sp>
      <p:sp>
        <p:nvSpPr>
          <p:cNvPr id="3" name="Subtitle 2"/>
          <p:cNvSpPr>
            <a:spLocks noGrp="1"/>
          </p:cNvSpPr>
          <p:nvPr>
            <p:ph type="subTitle" idx="1"/>
          </p:nvPr>
        </p:nvSpPr>
        <p:spPr>
          <a:xfrm>
            <a:off x="838200" y="2590799"/>
            <a:ext cx="7391400" cy="3121971"/>
          </a:xfrm>
        </p:spPr>
        <p:txBody>
          <a:bodyPr>
            <a:normAutofit/>
          </a:bodyPr>
          <a:lstStyle/>
          <a:p>
            <a:pPr algn="just"/>
            <a:r>
              <a:rPr lang="en-US" sz="2400" dirty="0">
                <a:solidFill>
                  <a:schemeClr val="tx1"/>
                </a:solidFill>
                <a:latin typeface="Goudy Old Style" panose="02020502050305020303" pitchFamily="18" charset="0"/>
              </a:rPr>
              <a:t>Any documents, papers, letters, maps, books, tapes, photographs, films, sound recordings, data processing software, or other material, regardless of the physical form, characteristics, or means of transmission, made or received pursuant to law or ordinance or in connection with the transaction of official business by an agency.</a:t>
            </a:r>
          </a:p>
          <a:p>
            <a:pPr algn="just"/>
            <a:endParaRPr lang="en-US" sz="2400" dirty="0">
              <a:solidFill>
                <a:schemeClr val="tx1"/>
              </a:solidFill>
              <a:latin typeface="Goudy Old Style" panose="02020502050305020303" pitchFamily="18" charset="0"/>
            </a:endParaRPr>
          </a:p>
          <a:p>
            <a:pPr algn="just"/>
            <a:r>
              <a:rPr lang="en-US" sz="2400" dirty="0">
                <a:solidFill>
                  <a:schemeClr val="tx1"/>
                </a:solidFill>
                <a:latin typeface="Goudy Old Style" panose="02020502050305020303" pitchFamily="18" charset="0"/>
              </a:rPr>
              <a:t>Art. I, s. 24, Fla. Const.; Ch. 119, Fla. Stat.  </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A picture containing schematic&#10;&#10;Description automatically generated">
            <a:extLst>
              <a:ext uri="{FF2B5EF4-FFF2-40B4-BE49-F238E27FC236}">
                <a16:creationId xmlns:a16="http://schemas.microsoft.com/office/drawing/2014/main" id="{4DC7B3DE-FEDB-2318-6A85-7334EE8055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7110" y="80692"/>
            <a:ext cx="3649780" cy="80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693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181100"/>
            <a:ext cx="7772400" cy="1203325"/>
          </a:xfrm>
        </p:spPr>
        <p:txBody>
          <a:bodyPr>
            <a:normAutofit/>
          </a:bodyPr>
          <a:lstStyle/>
          <a:p>
            <a:r>
              <a:rPr lang="en-US" sz="3200" b="1" u="sng" dirty="0">
                <a:latin typeface="Goudy Old Style" pitchFamily="18" charset="0"/>
              </a:rPr>
              <a:t>A Public Record is… </a:t>
            </a:r>
            <a:endParaRPr lang="en-US" sz="3200" b="1" dirty="0"/>
          </a:p>
        </p:txBody>
      </p:sp>
      <p:sp>
        <p:nvSpPr>
          <p:cNvPr id="3" name="Subtitle 2"/>
          <p:cNvSpPr>
            <a:spLocks noGrp="1"/>
          </p:cNvSpPr>
          <p:nvPr>
            <p:ph type="subTitle" idx="1"/>
          </p:nvPr>
        </p:nvSpPr>
        <p:spPr>
          <a:xfrm>
            <a:off x="1447800" y="2752148"/>
            <a:ext cx="7162800" cy="3254375"/>
          </a:xfrm>
        </p:spPr>
        <p:txBody>
          <a:bodyPr>
            <a:normAutofit/>
          </a:bodyPr>
          <a:lstStyle/>
          <a:p>
            <a:pPr marL="457200" indent="-457200" algn="just">
              <a:buFont typeface="Arial" charset="0"/>
              <a:buChar char="•"/>
            </a:pPr>
            <a:r>
              <a:rPr lang="en-US" sz="2400" dirty="0">
                <a:solidFill>
                  <a:schemeClr val="tx1"/>
                </a:solidFill>
                <a:latin typeface="Goudy Old Style" panose="02020502050305020303" pitchFamily="18" charset="0"/>
              </a:rPr>
              <a:t>Any material</a:t>
            </a:r>
          </a:p>
          <a:p>
            <a:pPr marL="457200" indent="-457200" algn="just">
              <a:buFont typeface="Arial" charset="0"/>
              <a:buChar char="•"/>
            </a:pPr>
            <a:r>
              <a:rPr lang="en-US" sz="2400" dirty="0">
                <a:solidFill>
                  <a:schemeClr val="tx1"/>
                </a:solidFill>
                <a:latin typeface="Goudy Old Style" panose="02020502050305020303" pitchFamily="18" charset="0"/>
              </a:rPr>
              <a:t>Prepared in connection with official agency business</a:t>
            </a:r>
          </a:p>
          <a:p>
            <a:pPr marL="457200" indent="-457200" algn="just">
              <a:buFont typeface="Arial" charset="0"/>
              <a:buChar char="•"/>
            </a:pPr>
            <a:r>
              <a:rPr lang="en-US" sz="2400" dirty="0">
                <a:solidFill>
                  <a:schemeClr val="tx1"/>
                </a:solidFill>
                <a:latin typeface="Goudy Old Style" panose="02020502050305020303" pitchFamily="18" charset="0"/>
              </a:rPr>
              <a:t>Intended to </a:t>
            </a:r>
            <a:r>
              <a:rPr lang="en-US" sz="2400" i="1" dirty="0">
                <a:solidFill>
                  <a:schemeClr val="tx1"/>
                </a:solidFill>
                <a:latin typeface="Goudy Old Style" panose="02020502050305020303" pitchFamily="18" charset="0"/>
              </a:rPr>
              <a:t>perpetuate, communicate, or formalize</a:t>
            </a:r>
            <a:r>
              <a:rPr lang="en-US" sz="2400" dirty="0">
                <a:solidFill>
                  <a:schemeClr val="tx1"/>
                </a:solidFill>
                <a:latin typeface="Goudy Old Style" panose="02020502050305020303" pitchFamily="18" charset="0"/>
              </a:rPr>
              <a:t> knowledge. </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picture containing schematic&#10;&#10;Description automatically generated">
            <a:extLst>
              <a:ext uri="{FF2B5EF4-FFF2-40B4-BE49-F238E27FC236}">
                <a16:creationId xmlns:a16="http://schemas.microsoft.com/office/drawing/2014/main" id="{9B6CA21D-5445-884B-D3EB-6E4989DC02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52266"/>
            <a:ext cx="3352800" cy="74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647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3AD47-0BAC-D0C3-2463-A78828638A4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B1F60CB7-920E-2D20-25EA-341A75DE63C2}"/>
              </a:ext>
            </a:extLst>
          </p:cNvPr>
          <p:cNvSpPr/>
          <p:nvPr/>
        </p:nvSpPr>
        <p:spPr>
          <a:xfrm>
            <a:off x="1371600" y="1396423"/>
            <a:ext cx="6019800" cy="6188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schematic&#10;&#10;Description automatically generated">
            <a:extLst>
              <a:ext uri="{FF2B5EF4-FFF2-40B4-BE49-F238E27FC236}">
                <a16:creationId xmlns:a16="http://schemas.microsoft.com/office/drawing/2014/main" id="{E2E568CF-781B-5B99-7575-7D2D7AEAC6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0" y="87257"/>
            <a:ext cx="3429000" cy="78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C17B64-47F2-5689-6EE2-601606B52D0C}"/>
              </a:ext>
            </a:extLst>
          </p:cNvPr>
          <p:cNvSpPr txBox="1"/>
          <p:nvPr/>
        </p:nvSpPr>
        <p:spPr>
          <a:xfrm>
            <a:off x="762000" y="2590800"/>
            <a:ext cx="7294808" cy="1138773"/>
          </a:xfrm>
          <a:prstGeom prst="rect">
            <a:avLst/>
          </a:prstGeom>
          <a:noFill/>
        </p:spPr>
        <p:txBody>
          <a:bodyPr wrap="square" rtlCol="0">
            <a:spAutoFit/>
          </a:bodyPr>
          <a:lstStyle/>
          <a:p>
            <a:pPr algn="ctr"/>
            <a:r>
              <a:rPr lang="en-US" sz="2500" b="1" dirty="0">
                <a:solidFill>
                  <a:srgbClr val="FF0000"/>
                </a:solidFill>
                <a:latin typeface="Goudy Old Style" panose="02020502050305020303" pitchFamily="18" charset="0"/>
              </a:rPr>
              <a:t>Is Agency Information being Perpetuated, Formalized, or Communicated?  </a:t>
            </a:r>
          </a:p>
          <a:p>
            <a:endParaRPr lang="en-US" dirty="0"/>
          </a:p>
        </p:txBody>
      </p:sp>
      <p:sp>
        <p:nvSpPr>
          <p:cNvPr id="10" name="TextBox 9">
            <a:extLst>
              <a:ext uri="{FF2B5EF4-FFF2-40B4-BE49-F238E27FC236}">
                <a16:creationId xmlns:a16="http://schemas.microsoft.com/office/drawing/2014/main" id="{37431CF7-5554-4E87-05A0-A28236B8CB4E}"/>
              </a:ext>
            </a:extLst>
          </p:cNvPr>
          <p:cNvSpPr txBox="1"/>
          <p:nvPr/>
        </p:nvSpPr>
        <p:spPr>
          <a:xfrm>
            <a:off x="1371600" y="4399746"/>
            <a:ext cx="1143000" cy="477054"/>
          </a:xfrm>
          <a:prstGeom prst="rect">
            <a:avLst/>
          </a:prstGeom>
          <a:noFill/>
        </p:spPr>
        <p:txBody>
          <a:bodyPr wrap="square" rtlCol="0">
            <a:spAutoFit/>
          </a:bodyPr>
          <a:lstStyle/>
          <a:p>
            <a:r>
              <a:rPr lang="en-US" sz="2500" dirty="0">
                <a:latin typeface="Goudy Old Style" panose="02020502050305020303" pitchFamily="18" charset="0"/>
              </a:rPr>
              <a:t>Yes</a:t>
            </a:r>
          </a:p>
        </p:txBody>
      </p:sp>
      <p:sp>
        <p:nvSpPr>
          <p:cNvPr id="12" name="TextBox 11">
            <a:extLst>
              <a:ext uri="{FF2B5EF4-FFF2-40B4-BE49-F238E27FC236}">
                <a16:creationId xmlns:a16="http://schemas.microsoft.com/office/drawing/2014/main" id="{6841A27B-3F6F-44C2-D43F-7FD5AA30FCB0}"/>
              </a:ext>
            </a:extLst>
          </p:cNvPr>
          <p:cNvSpPr txBox="1"/>
          <p:nvPr/>
        </p:nvSpPr>
        <p:spPr>
          <a:xfrm>
            <a:off x="5943600" y="4343400"/>
            <a:ext cx="725252" cy="477054"/>
          </a:xfrm>
          <a:prstGeom prst="rect">
            <a:avLst/>
          </a:prstGeom>
          <a:noFill/>
        </p:spPr>
        <p:txBody>
          <a:bodyPr wrap="square">
            <a:spAutoFit/>
          </a:bodyPr>
          <a:lstStyle/>
          <a:p>
            <a:r>
              <a:rPr lang="en-US" sz="2500" dirty="0">
                <a:latin typeface="Goudy Old Style" panose="02020502050305020303" pitchFamily="18" charset="0"/>
              </a:rPr>
              <a:t>No</a:t>
            </a:r>
          </a:p>
        </p:txBody>
      </p:sp>
      <p:sp>
        <p:nvSpPr>
          <p:cNvPr id="13" name="Arrow: Right 12">
            <a:extLst>
              <a:ext uri="{FF2B5EF4-FFF2-40B4-BE49-F238E27FC236}">
                <a16:creationId xmlns:a16="http://schemas.microsoft.com/office/drawing/2014/main" id="{A57667AE-444E-21B1-52F1-91903AF0F4BD}"/>
              </a:ext>
            </a:extLst>
          </p:cNvPr>
          <p:cNvSpPr/>
          <p:nvPr/>
        </p:nvSpPr>
        <p:spPr>
          <a:xfrm rot="5400000">
            <a:off x="4041821" y="2177311"/>
            <a:ext cx="374556" cy="22859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D6204E1-68ED-3918-79CB-2A4AF1A946BB}"/>
              </a:ext>
            </a:extLst>
          </p:cNvPr>
          <p:cNvSpPr txBox="1"/>
          <p:nvPr/>
        </p:nvSpPr>
        <p:spPr>
          <a:xfrm>
            <a:off x="1066800" y="5273791"/>
            <a:ext cx="3112490" cy="477054"/>
          </a:xfrm>
          <a:prstGeom prst="rect">
            <a:avLst/>
          </a:prstGeom>
          <a:noFill/>
        </p:spPr>
        <p:txBody>
          <a:bodyPr wrap="square" rtlCol="0">
            <a:spAutoFit/>
          </a:bodyPr>
          <a:lstStyle/>
          <a:p>
            <a:r>
              <a:rPr lang="en-US" sz="2500" dirty="0">
                <a:latin typeface="Goudy Old Style" panose="02020502050305020303" pitchFamily="18" charset="0"/>
              </a:rPr>
              <a:t>It’s a Public Record</a:t>
            </a:r>
            <a:endParaRPr lang="en-US" sz="2500" dirty="0"/>
          </a:p>
        </p:txBody>
      </p:sp>
      <p:sp>
        <p:nvSpPr>
          <p:cNvPr id="16" name="TextBox 15">
            <a:extLst>
              <a:ext uri="{FF2B5EF4-FFF2-40B4-BE49-F238E27FC236}">
                <a16:creationId xmlns:a16="http://schemas.microsoft.com/office/drawing/2014/main" id="{A9FFD284-EDD1-F2F8-B64B-52B9626DF766}"/>
              </a:ext>
            </a:extLst>
          </p:cNvPr>
          <p:cNvSpPr txBox="1"/>
          <p:nvPr/>
        </p:nvSpPr>
        <p:spPr>
          <a:xfrm>
            <a:off x="4953000" y="5181600"/>
            <a:ext cx="3312840" cy="477054"/>
          </a:xfrm>
          <a:prstGeom prst="rect">
            <a:avLst/>
          </a:prstGeom>
          <a:noFill/>
        </p:spPr>
        <p:txBody>
          <a:bodyPr wrap="square" rtlCol="0">
            <a:spAutoFit/>
          </a:bodyPr>
          <a:lstStyle/>
          <a:p>
            <a:r>
              <a:rPr lang="en-US" sz="2500" dirty="0">
                <a:latin typeface="Goudy Old Style" panose="02020502050305020303" pitchFamily="18" charset="0"/>
              </a:rPr>
              <a:t>NOT a Public Record</a:t>
            </a:r>
            <a:endParaRPr lang="en-US" sz="2500" dirty="0"/>
          </a:p>
        </p:txBody>
      </p:sp>
      <p:sp>
        <p:nvSpPr>
          <p:cNvPr id="22" name="TextBox 21">
            <a:extLst>
              <a:ext uri="{FF2B5EF4-FFF2-40B4-BE49-F238E27FC236}">
                <a16:creationId xmlns:a16="http://schemas.microsoft.com/office/drawing/2014/main" id="{0E812B9E-43BC-EA85-7FBD-3CE8B7161FDF}"/>
              </a:ext>
            </a:extLst>
          </p:cNvPr>
          <p:cNvSpPr txBox="1"/>
          <p:nvPr/>
        </p:nvSpPr>
        <p:spPr>
          <a:xfrm>
            <a:off x="1905000" y="1447800"/>
            <a:ext cx="5638800" cy="477054"/>
          </a:xfrm>
          <a:prstGeom prst="rect">
            <a:avLst/>
          </a:prstGeom>
          <a:noFill/>
        </p:spPr>
        <p:txBody>
          <a:bodyPr wrap="square" rtlCol="0">
            <a:spAutoFit/>
          </a:bodyPr>
          <a:lstStyle/>
          <a:p>
            <a:r>
              <a:rPr lang="en-US" sz="2500" b="1" dirty="0">
                <a:latin typeface="Goudy Old Style" panose="02020502050305020303" pitchFamily="18" charset="0"/>
              </a:rPr>
              <a:t>RECORD IS SENT OR RECEIVED</a:t>
            </a:r>
          </a:p>
        </p:txBody>
      </p:sp>
      <p:sp>
        <p:nvSpPr>
          <p:cNvPr id="24" name="Rectangle 23">
            <a:extLst>
              <a:ext uri="{FF2B5EF4-FFF2-40B4-BE49-F238E27FC236}">
                <a16:creationId xmlns:a16="http://schemas.microsoft.com/office/drawing/2014/main" id="{57ED4EBB-8B55-2CE6-DA37-89992C29F77D}"/>
              </a:ext>
            </a:extLst>
          </p:cNvPr>
          <p:cNvSpPr/>
          <p:nvPr/>
        </p:nvSpPr>
        <p:spPr>
          <a:xfrm>
            <a:off x="457200" y="2586857"/>
            <a:ext cx="8001000" cy="9038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6387C85-0477-337B-9623-ABBBF4D63CF0}"/>
              </a:ext>
            </a:extLst>
          </p:cNvPr>
          <p:cNvSpPr/>
          <p:nvPr/>
        </p:nvSpPr>
        <p:spPr>
          <a:xfrm>
            <a:off x="1263156" y="4399464"/>
            <a:ext cx="801600" cy="4170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ED7F580-65B3-E749-A8EF-275BD96D551E}"/>
              </a:ext>
            </a:extLst>
          </p:cNvPr>
          <p:cNvSpPr/>
          <p:nvPr/>
        </p:nvSpPr>
        <p:spPr>
          <a:xfrm>
            <a:off x="5715000" y="4343400"/>
            <a:ext cx="990600" cy="39691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BAB2FCF-D8D5-1F47-0C44-D50388C66147}"/>
              </a:ext>
            </a:extLst>
          </p:cNvPr>
          <p:cNvSpPr/>
          <p:nvPr/>
        </p:nvSpPr>
        <p:spPr>
          <a:xfrm>
            <a:off x="914400" y="5257800"/>
            <a:ext cx="2749367" cy="53631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2AFF404-778F-70D8-F1A4-FDFD36E25CAC}"/>
              </a:ext>
            </a:extLst>
          </p:cNvPr>
          <p:cNvSpPr/>
          <p:nvPr/>
        </p:nvSpPr>
        <p:spPr>
          <a:xfrm>
            <a:off x="4946833" y="5178683"/>
            <a:ext cx="2977967" cy="53631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Right 28">
            <a:extLst>
              <a:ext uri="{FF2B5EF4-FFF2-40B4-BE49-F238E27FC236}">
                <a16:creationId xmlns:a16="http://schemas.microsoft.com/office/drawing/2014/main" id="{40F1AD71-D4B3-BA13-0793-2327CC7B98F0}"/>
              </a:ext>
            </a:extLst>
          </p:cNvPr>
          <p:cNvSpPr/>
          <p:nvPr/>
        </p:nvSpPr>
        <p:spPr>
          <a:xfrm rot="5400000">
            <a:off x="1451022" y="4949779"/>
            <a:ext cx="374556" cy="22859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04F8D0A5-9E7A-B948-2AC4-29B095A934E3}"/>
              </a:ext>
            </a:extLst>
          </p:cNvPr>
          <p:cNvSpPr/>
          <p:nvPr/>
        </p:nvSpPr>
        <p:spPr>
          <a:xfrm rot="5400000">
            <a:off x="6023022" y="4873579"/>
            <a:ext cx="374556" cy="22859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B5ADC429-E456-21E8-36C4-CA5FE80CA7E7}"/>
              </a:ext>
            </a:extLst>
          </p:cNvPr>
          <p:cNvSpPr/>
          <p:nvPr/>
        </p:nvSpPr>
        <p:spPr>
          <a:xfrm rot="5400000">
            <a:off x="1160206" y="3811715"/>
            <a:ext cx="815056" cy="23986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Right 32">
            <a:extLst>
              <a:ext uri="{FF2B5EF4-FFF2-40B4-BE49-F238E27FC236}">
                <a16:creationId xmlns:a16="http://schemas.microsoft.com/office/drawing/2014/main" id="{033CD723-16DD-8374-0C44-8855F8E6E7A9}"/>
              </a:ext>
            </a:extLst>
          </p:cNvPr>
          <p:cNvSpPr/>
          <p:nvPr/>
        </p:nvSpPr>
        <p:spPr>
          <a:xfrm rot="5400000">
            <a:off x="5835096" y="3777696"/>
            <a:ext cx="739138" cy="23986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nip Single Corner Rectangle 4">
            <a:extLst>
              <a:ext uri="{FF2B5EF4-FFF2-40B4-BE49-F238E27FC236}">
                <a16:creationId xmlns:a16="http://schemas.microsoft.com/office/drawing/2014/main" id="{0E59EE8F-37E5-4AC2-190D-436636F4EE88}"/>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nip Single Corner Rectangle 4">
            <a:extLst>
              <a:ext uri="{FF2B5EF4-FFF2-40B4-BE49-F238E27FC236}">
                <a16:creationId xmlns:a16="http://schemas.microsoft.com/office/drawing/2014/main" id="{A44693C8-02B0-9309-EA2D-268259187C49}"/>
              </a:ext>
            </a:extLst>
          </p:cNvPr>
          <p:cNvSpPr/>
          <p:nvPr/>
        </p:nvSpPr>
        <p:spPr>
          <a:xfrm>
            <a:off x="0" y="61341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0024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2E528-A45B-5CE4-CAB5-2C94FE8B0B3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734E9AB-8EEC-2E07-97CC-1231449449F3}"/>
              </a:ext>
            </a:extLst>
          </p:cNvPr>
          <p:cNvSpPr>
            <a:spLocks noGrp="1"/>
          </p:cNvSpPr>
          <p:nvPr>
            <p:ph type="ctrTitle"/>
          </p:nvPr>
        </p:nvSpPr>
        <p:spPr>
          <a:xfrm>
            <a:off x="685800" y="990600"/>
            <a:ext cx="7772400" cy="838201"/>
          </a:xfrm>
        </p:spPr>
        <p:txBody>
          <a:bodyPr>
            <a:normAutofit/>
          </a:bodyPr>
          <a:lstStyle/>
          <a:p>
            <a:r>
              <a:rPr lang="en-US" sz="2800" b="1" u="sng" dirty="0">
                <a:latin typeface="Goudy Old Style" pitchFamily="18" charset="0"/>
              </a:rPr>
              <a:t>Public Records are Determined By Content</a:t>
            </a:r>
            <a:endParaRPr lang="en-US" sz="2800" b="1" dirty="0"/>
          </a:p>
        </p:txBody>
      </p:sp>
      <p:sp>
        <p:nvSpPr>
          <p:cNvPr id="3" name="Subtitle 2">
            <a:extLst>
              <a:ext uri="{FF2B5EF4-FFF2-40B4-BE49-F238E27FC236}">
                <a16:creationId xmlns:a16="http://schemas.microsoft.com/office/drawing/2014/main" id="{57F7D396-AA20-5B9E-479F-8884A1392A6F}"/>
              </a:ext>
            </a:extLst>
          </p:cNvPr>
          <p:cNvSpPr>
            <a:spLocks noGrp="1"/>
          </p:cNvSpPr>
          <p:nvPr>
            <p:ph type="subTitle" idx="1"/>
          </p:nvPr>
        </p:nvSpPr>
        <p:spPr>
          <a:xfrm>
            <a:off x="381000" y="2133600"/>
            <a:ext cx="8382000" cy="3216275"/>
          </a:xfrm>
        </p:spPr>
        <p:txBody>
          <a:bodyPr>
            <a:noAutofit/>
          </a:bodyPr>
          <a:lstStyle/>
          <a:p>
            <a:pPr marL="457200" indent="-457200" algn="just">
              <a:buFont typeface="Arial" charset="0"/>
              <a:buChar char="•"/>
            </a:pPr>
            <a:r>
              <a:rPr lang="en-US" sz="2800" dirty="0">
                <a:solidFill>
                  <a:schemeClr val="tx1"/>
                </a:solidFill>
                <a:latin typeface="Goudy Old Style" panose="02020502050305020303" pitchFamily="18" charset="0"/>
              </a:rPr>
              <a:t>The means of record transmittal is immaterial.</a:t>
            </a:r>
          </a:p>
          <a:p>
            <a:pPr marL="457200" indent="-457200" algn="just">
              <a:buFont typeface="Arial" charset="0"/>
              <a:buChar char="•"/>
            </a:pPr>
            <a:r>
              <a:rPr lang="en-US" sz="2800" dirty="0">
                <a:solidFill>
                  <a:schemeClr val="tx1"/>
                </a:solidFill>
                <a:latin typeface="Goudy Old Style" panose="02020502050305020303" pitchFamily="18" charset="0"/>
              </a:rPr>
              <a:t>Records sent from or received by personal devices (i.e., cell phone, personal email accounts, handwritten notes, etc.) are a public record </a:t>
            </a:r>
            <a:r>
              <a:rPr lang="en-US" sz="2800" i="1" dirty="0">
                <a:solidFill>
                  <a:schemeClr val="tx1"/>
                </a:solidFill>
                <a:latin typeface="Goudy Old Style" panose="02020502050305020303" pitchFamily="18" charset="0"/>
              </a:rPr>
              <a:t>if </a:t>
            </a:r>
            <a:r>
              <a:rPr lang="en-US" sz="2800" dirty="0">
                <a:solidFill>
                  <a:schemeClr val="tx1"/>
                </a:solidFill>
                <a:latin typeface="Goudy Old Style" panose="02020502050305020303" pitchFamily="18" charset="0"/>
              </a:rPr>
              <a:t> the content relates to public business.</a:t>
            </a:r>
          </a:p>
          <a:p>
            <a:pPr marL="457200" indent="-457200" algn="just">
              <a:buFont typeface="Arial" charset="0"/>
              <a:buChar char="•"/>
            </a:pPr>
            <a:r>
              <a:rPr lang="en-US" sz="2800" dirty="0">
                <a:solidFill>
                  <a:schemeClr val="tx1"/>
                </a:solidFill>
                <a:latin typeface="Goudy Old Style" panose="02020502050305020303" pitchFamily="18" charset="0"/>
              </a:rPr>
              <a:t>Messages on social media accounts (i.e., Facebook, Nextdoor, etc.) are a public record </a:t>
            </a:r>
            <a:r>
              <a:rPr lang="en-US" sz="2800" i="1" dirty="0">
                <a:solidFill>
                  <a:schemeClr val="tx1"/>
                </a:solidFill>
                <a:latin typeface="Goudy Old Style" panose="02020502050305020303" pitchFamily="18" charset="0"/>
              </a:rPr>
              <a:t>if </a:t>
            </a:r>
            <a:r>
              <a:rPr lang="en-US" sz="2800" dirty="0">
                <a:solidFill>
                  <a:schemeClr val="tx1"/>
                </a:solidFill>
                <a:latin typeface="Goudy Old Style" panose="02020502050305020303" pitchFamily="18" charset="0"/>
              </a:rPr>
              <a:t>the content relates to public business. </a:t>
            </a:r>
          </a:p>
        </p:txBody>
      </p:sp>
      <p:sp>
        <p:nvSpPr>
          <p:cNvPr id="5" name="Snip Single Corner Rectangle 4">
            <a:extLst>
              <a:ext uri="{FF2B5EF4-FFF2-40B4-BE49-F238E27FC236}">
                <a16:creationId xmlns:a16="http://schemas.microsoft.com/office/drawing/2014/main" id="{6E852CCC-FDA7-8341-AAE2-CBECC95D4614}"/>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a:extLst>
              <a:ext uri="{FF2B5EF4-FFF2-40B4-BE49-F238E27FC236}">
                <a16:creationId xmlns:a16="http://schemas.microsoft.com/office/drawing/2014/main" id="{58F6C712-05A5-AACE-469A-549718B911FD}"/>
              </a:ext>
            </a:extLst>
          </p:cNvPr>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A picture containing schematic&#10;&#10;Description automatically generated">
            <a:extLst>
              <a:ext uri="{FF2B5EF4-FFF2-40B4-BE49-F238E27FC236}">
                <a16:creationId xmlns:a16="http://schemas.microsoft.com/office/drawing/2014/main" id="{1E38079A-B8DD-DCA1-B92C-4C3BE8E3BC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7110" y="111289"/>
            <a:ext cx="3649780" cy="80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234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990600"/>
            <a:ext cx="7772400" cy="838201"/>
          </a:xfrm>
        </p:spPr>
        <p:txBody>
          <a:bodyPr>
            <a:normAutofit/>
          </a:bodyPr>
          <a:lstStyle/>
          <a:p>
            <a:r>
              <a:rPr lang="en-US" sz="2800" b="1" u="sng" dirty="0">
                <a:latin typeface="Goudy Old Style" pitchFamily="18" charset="0"/>
              </a:rPr>
              <a:t>Public Records are Determined By Content</a:t>
            </a:r>
            <a:endParaRPr lang="en-US" sz="2800" b="1" dirty="0"/>
          </a:p>
        </p:txBody>
      </p:sp>
      <p:sp>
        <p:nvSpPr>
          <p:cNvPr id="3" name="Subtitle 2"/>
          <p:cNvSpPr>
            <a:spLocks noGrp="1"/>
          </p:cNvSpPr>
          <p:nvPr>
            <p:ph type="subTitle" idx="1"/>
          </p:nvPr>
        </p:nvSpPr>
        <p:spPr>
          <a:xfrm>
            <a:off x="381000" y="2133600"/>
            <a:ext cx="8001000" cy="3216275"/>
          </a:xfrm>
        </p:spPr>
        <p:txBody>
          <a:bodyPr>
            <a:noAutofit/>
          </a:bodyPr>
          <a:lstStyle/>
          <a:p>
            <a:pPr marL="457200" indent="-457200" algn="just">
              <a:buFont typeface="Arial" charset="0"/>
              <a:buChar char="•"/>
            </a:pPr>
            <a:r>
              <a:rPr lang="en-US" sz="2800" dirty="0">
                <a:solidFill>
                  <a:schemeClr val="tx1"/>
                </a:solidFill>
                <a:latin typeface="Goudy Old Style" panose="02020502050305020303" pitchFamily="18" charset="0"/>
              </a:rPr>
              <a:t>Drafts and notes that are shared are a public record. </a:t>
            </a:r>
          </a:p>
          <a:p>
            <a:pPr marL="457200" indent="-457200" algn="just">
              <a:buFont typeface="Arial" charset="0"/>
              <a:buChar char="•"/>
            </a:pPr>
            <a:r>
              <a:rPr lang="en-US" sz="2800" dirty="0">
                <a:solidFill>
                  <a:schemeClr val="tx1"/>
                </a:solidFill>
                <a:latin typeface="Goudy Old Style" panose="02020502050305020303" pitchFamily="18" charset="0"/>
              </a:rPr>
              <a:t>Personal records that have nothing to do with public business remain personal (even if on a District issued device).   </a:t>
            </a:r>
          </a:p>
          <a:p>
            <a:pPr marL="457200" indent="-457200" algn="just">
              <a:buFont typeface="Arial" charset="0"/>
              <a:buChar char="•"/>
            </a:pPr>
            <a:r>
              <a:rPr lang="en-US" sz="2800" dirty="0">
                <a:latin typeface="Goudy Old Style" panose="02020502050305020303" pitchFamily="18" charset="0"/>
              </a:rPr>
              <a:t>Transitory messages are generally not a public record. </a:t>
            </a:r>
          </a:p>
          <a:p>
            <a:pPr marL="457200" indent="-457200" algn="just">
              <a:buFont typeface="Arial" charset="0"/>
              <a:buChar char="•"/>
            </a:pPr>
            <a:endParaRPr lang="en-US" sz="2400" dirty="0">
              <a:solidFill>
                <a:schemeClr val="tx1"/>
              </a:solidFill>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A picture containing schematic&#10;&#10;Description automatically generated">
            <a:extLst>
              <a:ext uri="{FF2B5EF4-FFF2-40B4-BE49-F238E27FC236}">
                <a16:creationId xmlns:a16="http://schemas.microsoft.com/office/drawing/2014/main" id="{B5C70CB8-E693-03C2-D78E-EF2BDF4109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7110" y="184477"/>
            <a:ext cx="3649780" cy="80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048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914400"/>
            <a:ext cx="7772400" cy="838201"/>
          </a:xfrm>
        </p:spPr>
        <p:txBody>
          <a:bodyPr>
            <a:normAutofit/>
          </a:bodyPr>
          <a:lstStyle/>
          <a:p>
            <a:r>
              <a:rPr lang="en-US" sz="2800" b="1" u="sng" dirty="0">
                <a:latin typeface="Goudy Old Style" pitchFamily="18" charset="0"/>
              </a:rPr>
              <a:t>Public Records – Personal Devices and Accounts</a:t>
            </a:r>
            <a:endParaRPr lang="en-US" sz="2800" b="1" dirty="0"/>
          </a:p>
        </p:txBody>
      </p:sp>
      <p:sp>
        <p:nvSpPr>
          <p:cNvPr id="3" name="Subtitle 2"/>
          <p:cNvSpPr>
            <a:spLocks noGrp="1"/>
          </p:cNvSpPr>
          <p:nvPr>
            <p:ph type="subTitle" idx="1"/>
          </p:nvPr>
        </p:nvSpPr>
        <p:spPr>
          <a:xfrm>
            <a:off x="381000" y="1752600"/>
            <a:ext cx="8153400" cy="3733800"/>
          </a:xfrm>
        </p:spPr>
        <p:txBody>
          <a:bodyPr>
            <a:noAutofit/>
          </a:bodyPr>
          <a:lstStyle/>
          <a:p>
            <a:pPr marL="342900" indent="-342900" algn="just">
              <a:buFont typeface="Arial" panose="020B0604020202020204" pitchFamily="34" charset="0"/>
              <a:buChar char="•"/>
            </a:pPr>
            <a:r>
              <a:rPr lang="en-US" sz="2400" dirty="0">
                <a:latin typeface="Goudy Old Style" panose="02020502050305020303" pitchFamily="18" charset="0"/>
              </a:rPr>
              <a:t>Board members posting comments relating to public business on a private website “would be responsible for ensuring that the information is maintained in accordance with the Public Records Law.”   </a:t>
            </a:r>
            <a:r>
              <a:rPr lang="en-US" sz="2400" i="1" dirty="0">
                <a:latin typeface="Goudy Old Style" panose="02020502050305020303" pitchFamily="18" charset="0"/>
              </a:rPr>
              <a:t>Op. Att’y Gen. Fla. 08-07 (2008)</a:t>
            </a:r>
          </a:p>
          <a:p>
            <a:pPr marL="342900" indent="-342900" algn="just">
              <a:buFont typeface="Arial" panose="020B0604020202020204" pitchFamily="34" charset="0"/>
              <a:buChar char="•"/>
            </a:pPr>
            <a:r>
              <a:rPr lang="en-US" sz="2400" dirty="0">
                <a:latin typeface="Goudy Old Style" panose="02020502050305020303" pitchFamily="18" charset="0"/>
              </a:rPr>
              <a:t>A public employee’s private cell phone text use can create an electronic public record if the message is prepared, owned, used, or retained in the scope of agency employment. Private messages may have to be reviewed by a court to determine if they are actually public business (i.e., by visibly texting on a private cell phone at a public meeting).  </a:t>
            </a:r>
            <a:r>
              <a:rPr lang="en-US" sz="2400" i="1" dirty="0">
                <a:latin typeface="Goudy Old Style" panose="02020502050305020303" pitchFamily="18" charset="0"/>
              </a:rPr>
              <a:t>O’Boyle v. Town of Gulf Stream, 257 So.3d 1036, 1040-1041 (Fla. 4th DCA 2018)</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A picture containing schematic&#10;&#10;Description automatically generated">
            <a:extLst>
              <a:ext uri="{FF2B5EF4-FFF2-40B4-BE49-F238E27FC236}">
                <a16:creationId xmlns:a16="http://schemas.microsoft.com/office/drawing/2014/main" id="{B5C70CB8-E693-03C2-D78E-EF2BDF4109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7110" y="67415"/>
            <a:ext cx="3649780" cy="80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532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8153400" cy="1295400"/>
          </a:xfrm>
        </p:spPr>
        <p:txBody>
          <a:bodyPr>
            <a:noAutofit/>
          </a:bodyPr>
          <a:lstStyle/>
          <a:p>
            <a:pPr algn="ctr"/>
            <a:r>
              <a:rPr lang="en-US" sz="3200" b="1" u="sng" dirty="0">
                <a:latin typeface="Goudy Old Style" panose="02020502050305020303" pitchFamily="18" charset="0"/>
              </a:rPr>
              <a:t>The Sunshine Law Requirements</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1066800" y="2444749"/>
            <a:ext cx="7391400" cy="3334246"/>
          </a:xfrm>
          <a:prstGeom prst="rect">
            <a:avLst/>
          </a:prstGeom>
          <a:noFill/>
        </p:spPr>
        <p:txBody>
          <a:bodyPr wrap="square" rtlCol="0">
            <a:spAutoFit/>
          </a:bodyPr>
          <a:lstStyle/>
          <a:p>
            <a:pPr lvl="0" algn="just">
              <a:spcAft>
                <a:spcPts val="2000"/>
              </a:spcAft>
            </a:pPr>
            <a:r>
              <a:rPr lang="en-US" sz="2400" dirty="0">
                <a:solidFill>
                  <a:srgbClr val="FF0000"/>
                </a:solidFill>
                <a:latin typeface="Goudy Old Style" panose="02020502050305020303" pitchFamily="18" charset="0"/>
              </a:rPr>
              <a:t>1.  Meetings of public boards or commission must be open to the public.</a:t>
            </a:r>
          </a:p>
          <a:p>
            <a:pPr lvl="0" algn="just">
              <a:spcAft>
                <a:spcPts val="2000"/>
              </a:spcAft>
            </a:pPr>
            <a:endParaRPr lang="en-US" sz="2400" dirty="0">
              <a:latin typeface="Goudy Old Style" panose="02020502050305020303" pitchFamily="18" charset="0"/>
            </a:endParaRPr>
          </a:p>
          <a:p>
            <a:pPr lvl="0" algn="just">
              <a:spcAft>
                <a:spcPts val="2000"/>
              </a:spcAft>
            </a:pPr>
            <a:endParaRPr lang="en-US" sz="2400" dirty="0">
              <a:latin typeface="Goudy Old Style" panose="02020502050305020303" pitchFamily="18" charset="0"/>
            </a:endParaRPr>
          </a:p>
          <a:p>
            <a:pPr lvl="0" algn="just">
              <a:spcAft>
                <a:spcPts val="2000"/>
              </a:spcAft>
            </a:pPr>
            <a:r>
              <a:rPr lang="en-US" sz="2400" dirty="0">
                <a:latin typeface="Goudy Old Style" panose="02020502050305020303" pitchFamily="18" charset="0"/>
              </a:rPr>
              <a:t>See, Fla. Stat </a:t>
            </a:r>
            <a:r>
              <a:rPr lang="en-US" sz="2400" dirty="0">
                <a:latin typeface="Goudy Old Style" panose="02020502050305020303" pitchFamily="18" charset="0"/>
                <a:ea typeface="Times New Roman" panose="02020603050405020304" pitchFamily="18" charset="0"/>
                <a:cs typeface="Times New Roman" panose="02020603050405020304" pitchFamily="18" charset="0"/>
              </a:rPr>
              <a:t> § 286.011</a:t>
            </a:r>
            <a:endParaRPr lang="en-US" sz="2400" dirty="0">
              <a:latin typeface="Goudy Old Style" panose="02020502050305020303" pitchFamily="18" charset="0"/>
            </a:endParaRPr>
          </a:p>
          <a:p>
            <a:pPr lvl="0">
              <a:spcAft>
                <a:spcPts val="2000"/>
              </a:spcAft>
            </a:pPr>
            <a:endParaRPr lang="en-US" sz="2400" dirty="0">
              <a:effectLst>
                <a:outerShdw blurRad="38100" dist="38100" dir="2700000" algn="tl">
                  <a:srgbClr val="000000">
                    <a:alpha val="43137"/>
                  </a:srgbClr>
                </a:outerShdw>
              </a:effectLst>
              <a:latin typeface="Goudy Old Style" panose="02020502050305020303" pitchFamily="18" charset="0"/>
            </a:endParaRPr>
          </a:p>
        </p:txBody>
      </p:sp>
      <p:pic>
        <p:nvPicPr>
          <p:cNvPr id="6" name="Picture 3" descr="A picture containing schematic&#10;&#10;Description automatically generated">
            <a:extLst>
              <a:ext uri="{FF2B5EF4-FFF2-40B4-BE49-F238E27FC236}">
                <a16:creationId xmlns:a16="http://schemas.microsoft.com/office/drawing/2014/main" id="{44DDD02C-0BD9-7178-FD53-B2B1024A58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9883" y="70988"/>
            <a:ext cx="3804234" cy="8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97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6700" y="1181100"/>
            <a:ext cx="8610600" cy="762000"/>
          </a:xfrm>
        </p:spPr>
        <p:txBody>
          <a:bodyPr>
            <a:normAutofit/>
          </a:bodyPr>
          <a:lstStyle/>
          <a:p>
            <a:pPr algn="ctr"/>
            <a:r>
              <a:rPr lang="en-US" sz="2800" b="1" u="sng" dirty="0">
                <a:latin typeface="Goudy Old Style" pitchFamily="18" charset="0"/>
              </a:rPr>
              <a:t>Who can request public records?</a:t>
            </a:r>
          </a:p>
        </p:txBody>
      </p:sp>
      <p:sp>
        <p:nvSpPr>
          <p:cNvPr id="3" name="Content Placeholder 2"/>
          <p:cNvSpPr>
            <a:spLocks noGrp="1"/>
          </p:cNvSpPr>
          <p:nvPr>
            <p:ph idx="1"/>
          </p:nvPr>
        </p:nvSpPr>
        <p:spPr>
          <a:xfrm>
            <a:off x="609600" y="1657927"/>
            <a:ext cx="7543800" cy="3828473"/>
          </a:xfrm>
        </p:spPr>
        <p:txBody>
          <a:bodyPr>
            <a:normAutofit fontScale="92500" lnSpcReduction="20000"/>
          </a:bodyPr>
          <a:lstStyle/>
          <a:p>
            <a:pPr algn="just">
              <a:buFont typeface="Arial" charset="0"/>
              <a:buChar char="•"/>
            </a:pPr>
            <a:endParaRPr lang="en-US" sz="2600" dirty="0">
              <a:latin typeface="Goudy Old Style" panose="02020502050305020303" pitchFamily="18" charset="0"/>
            </a:endParaRPr>
          </a:p>
          <a:p>
            <a:pPr algn="just"/>
            <a:r>
              <a:rPr lang="en-US" sz="2600" dirty="0">
                <a:latin typeface="Goudy Old Style" panose="02020502050305020303" pitchFamily="18" charset="0"/>
                <a:ea typeface="Times New Roman" panose="02020603050405020304" pitchFamily="18" charset="0"/>
                <a:cs typeface="Times New Roman" panose="02020603050405020304" pitchFamily="18" charset="0"/>
              </a:rPr>
              <a:t>Anyone! </a:t>
            </a:r>
            <a:r>
              <a:rPr lang="en-US" sz="2600" dirty="0">
                <a:solidFill>
                  <a:schemeClr val="tx1"/>
                </a:solidFill>
                <a:latin typeface="Goudy Old Style" panose="02020502050305020303" pitchFamily="18" charset="0"/>
              </a:rPr>
              <a:t>––“Every person has the right to inspect or copy any public record…” Art. I, Section 24, Florida Constitution </a:t>
            </a:r>
          </a:p>
          <a:p>
            <a:pPr algn="just"/>
            <a:endParaRPr lang="en-US" sz="2600" dirty="0">
              <a:latin typeface="Goudy Old Style" panose="02020502050305020303" pitchFamily="18" charset="0"/>
              <a:ea typeface="Times New Roman" panose="02020603050405020304" pitchFamily="18" charset="0"/>
              <a:cs typeface="Times New Roman" panose="02020603050405020304" pitchFamily="18" charset="0"/>
            </a:endParaRPr>
          </a:p>
          <a:p>
            <a:pPr algn="just"/>
            <a:r>
              <a:rPr lang="en-US" sz="2600" u="sng" dirty="0">
                <a:latin typeface="Goudy Old Style" panose="02020502050305020303" pitchFamily="18" charset="0"/>
                <a:ea typeface="Times New Roman" panose="02020603050405020304" pitchFamily="18" charset="0"/>
                <a:cs typeface="Times New Roman" panose="02020603050405020304" pitchFamily="18" charset="0"/>
              </a:rPr>
              <a:t>Factors you cannot consider.</a:t>
            </a:r>
          </a:p>
          <a:p>
            <a:pPr marL="571500" indent="-228600" algn="just"/>
            <a:r>
              <a:rPr lang="en-US" sz="2600" dirty="0">
                <a:solidFill>
                  <a:schemeClr val="tx1"/>
                </a:solidFill>
                <a:latin typeface="Goudy Old Style" panose="02020502050305020303" pitchFamily="18" charset="0"/>
              </a:rPr>
              <a:t>A requester’s motive for wanting the records. </a:t>
            </a:r>
          </a:p>
          <a:p>
            <a:pPr marL="571500" indent="-228600" algn="just"/>
            <a:r>
              <a:rPr lang="en-US" sz="2600" dirty="0">
                <a:latin typeface="Goudy Old Style" panose="02020502050305020303" pitchFamily="18" charset="0"/>
                <a:ea typeface="Times New Roman" panose="02020603050405020304" pitchFamily="18" charset="0"/>
                <a:cs typeface="Times New Roman" panose="02020603050405020304" pitchFamily="18" charset="0"/>
              </a:rPr>
              <a:t>Whether they are a resident.</a:t>
            </a:r>
          </a:p>
          <a:p>
            <a:pPr marL="571500" indent="-228600" algn="just"/>
            <a:r>
              <a:rPr lang="en-US" sz="2600" dirty="0">
                <a:latin typeface="Goudy Old Style" panose="02020502050305020303" pitchFamily="18" charset="0"/>
                <a:ea typeface="Times New Roman" panose="02020603050405020304" pitchFamily="18" charset="0"/>
                <a:cs typeface="Times New Roman" panose="02020603050405020304" pitchFamily="18" charset="0"/>
              </a:rPr>
              <a:t>How many times they make records requests.</a:t>
            </a:r>
          </a:p>
          <a:p>
            <a:pPr marL="571500" indent="-228600" algn="just"/>
            <a:r>
              <a:rPr lang="en-US" sz="2600" dirty="0">
                <a:latin typeface="Goudy Old Style" panose="02020502050305020303" pitchFamily="18" charset="0"/>
                <a:ea typeface="Times New Roman" panose="02020603050405020304" pitchFamily="18" charset="0"/>
                <a:cs typeface="Times New Roman" panose="02020603050405020304" pitchFamily="18" charset="0"/>
              </a:rPr>
              <a:t>Whether the requestor will fill out a form.</a:t>
            </a:r>
          </a:p>
          <a:p>
            <a:pPr marL="571500" indent="-228600" algn="just"/>
            <a:r>
              <a:rPr lang="en-US" sz="2600" dirty="0">
                <a:latin typeface="Goudy Old Style" panose="02020502050305020303" pitchFamily="18" charset="0"/>
                <a:ea typeface="Times New Roman" panose="02020603050405020304" pitchFamily="18" charset="0"/>
                <a:cs typeface="Times New Roman" panose="02020603050405020304" pitchFamily="18" charset="0"/>
              </a:rPr>
              <a:t>Whether or not the requester will identify him/herself.</a:t>
            </a:r>
          </a:p>
          <a:p>
            <a:endParaRPr lang="en-US" sz="2600" dirty="0">
              <a:latin typeface="Goudy Old Style" panose="02020502050305020303" pitchFamily="18" charset="0"/>
              <a:ea typeface="Times New Roman" panose="02020603050405020304" pitchFamily="18" charset="0"/>
              <a:cs typeface="Times New Roman" panose="02020603050405020304" pitchFamily="18" charset="0"/>
            </a:endParaRPr>
          </a:p>
          <a:p>
            <a:pPr marL="0" indent="0">
              <a:buNone/>
            </a:pPr>
            <a:endParaRPr lang="en-US" sz="2600" dirty="0">
              <a:effectLst/>
              <a:latin typeface="Goudy Old Style" panose="02020502050305020303" pitchFamily="18" charset="0"/>
              <a:ea typeface="Times New Roman" panose="02020603050405020304" pitchFamily="18" charset="0"/>
              <a:cs typeface="Times New Roman" panose="02020603050405020304" pitchFamily="18" charset="0"/>
            </a:endParaRPr>
          </a:p>
          <a:p>
            <a:pPr marL="0" indent="0">
              <a:buNone/>
            </a:pPr>
            <a:endParaRPr lang="en-US" sz="2600" dirty="0">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picture containing schematic&#10;&#10;Description automatically generated">
            <a:extLst>
              <a:ext uri="{FF2B5EF4-FFF2-40B4-BE49-F238E27FC236}">
                <a16:creationId xmlns:a16="http://schemas.microsoft.com/office/drawing/2014/main" id="{BF7924BE-1526-39C9-EB74-99E9BC29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5804" y="63539"/>
            <a:ext cx="3192391" cy="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90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6700" y="1181100"/>
            <a:ext cx="8610600" cy="762000"/>
          </a:xfrm>
        </p:spPr>
        <p:txBody>
          <a:bodyPr>
            <a:normAutofit/>
          </a:bodyPr>
          <a:lstStyle/>
          <a:p>
            <a:pPr algn="ctr"/>
            <a:r>
              <a:rPr lang="en-US" sz="2800" b="1" u="sng" dirty="0">
                <a:latin typeface="Goudy Old Style" pitchFamily="18" charset="0"/>
              </a:rPr>
              <a:t>Public Records </a:t>
            </a:r>
          </a:p>
        </p:txBody>
      </p:sp>
      <p:sp>
        <p:nvSpPr>
          <p:cNvPr id="3" name="Content Placeholder 2"/>
          <p:cNvSpPr>
            <a:spLocks noGrp="1"/>
          </p:cNvSpPr>
          <p:nvPr>
            <p:ph idx="1"/>
          </p:nvPr>
        </p:nvSpPr>
        <p:spPr>
          <a:xfrm>
            <a:off x="609600" y="1657927"/>
            <a:ext cx="7543800" cy="3828473"/>
          </a:xfrm>
        </p:spPr>
        <p:txBody>
          <a:bodyPr>
            <a:normAutofit/>
          </a:bodyPr>
          <a:lstStyle/>
          <a:p>
            <a:pPr algn="just">
              <a:buFont typeface="Arial" charset="0"/>
              <a:buChar char="•"/>
            </a:pPr>
            <a:endParaRPr lang="en-US" sz="2600" dirty="0">
              <a:latin typeface="Goudy Old Style" panose="02020502050305020303" pitchFamily="18" charset="0"/>
            </a:endParaRPr>
          </a:p>
          <a:p>
            <a:pPr algn="just"/>
            <a:r>
              <a:rPr lang="en-US" sz="2600" dirty="0">
                <a:latin typeface="Goudy Old Style" panose="02020502050305020303" pitchFamily="18" charset="0"/>
                <a:ea typeface="Times New Roman" panose="02020603050405020304" pitchFamily="18" charset="0"/>
                <a:cs typeface="Times New Roman" panose="02020603050405020304" pitchFamily="18" charset="0"/>
              </a:rPr>
              <a:t>Request for public records can be verbal! </a:t>
            </a:r>
          </a:p>
          <a:p>
            <a:pPr algn="just"/>
            <a:r>
              <a:rPr lang="en-US" sz="2600" dirty="0">
                <a:solidFill>
                  <a:schemeClr val="tx1"/>
                </a:solidFill>
                <a:latin typeface="Goudy Old Style" panose="02020502050305020303" pitchFamily="18" charset="0"/>
              </a:rPr>
              <a:t>Copying costs are prescribed by </a:t>
            </a:r>
            <a:r>
              <a:rPr lang="en-US" sz="2600" dirty="0">
                <a:latin typeface="Goudy Old Style" panose="02020502050305020303" pitchFamily="18" charset="0"/>
              </a:rPr>
              <a:t>Florida Statutes. </a:t>
            </a:r>
          </a:p>
          <a:p>
            <a:pPr algn="just"/>
            <a:r>
              <a:rPr lang="en-US" sz="2600" dirty="0">
                <a:latin typeface="Goudy Old Style" panose="02020502050305020303" pitchFamily="18" charset="0"/>
              </a:rPr>
              <a:t>Certain personal info. for some employees is statutorily protected (i.e., firefighters, police, HR, etc.) </a:t>
            </a:r>
            <a:endParaRPr lang="en-US" sz="2600" dirty="0">
              <a:solidFill>
                <a:schemeClr val="tx1"/>
              </a:solidFill>
              <a:latin typeface="Goudy Old Style" panose="02020502050305020303" pitchFamily="18" charset="0"/>
            </a:endParaRPr>
          </a:p>
          <a:p>
            <a:pPr algn="just"/>
            <a:r>
              <a:rPr lang="en-US" sz="2600" dirty="0">
                <a:latin typeface="Goudy Old Style" panose="02020502050305020303" pitchFamily="18" charset="0"/>
              </a:rPr>
              <a:t>Special service charges may be imposed when the nature/volume requires an extensive use of IT resources, or clerical or supervisory assistance. </a:t>
            </a:r>
          </a:p>
          <a:p>
            <a:pPr algn="just"/>
            <a:endParaRPr lang="en-US" sz="2600" dirty="0">
              <a:latin typeface="Goudy Old Style" panose="02020502050305020303" pitchFamily="18" charset="0"/>
              <a:ea typeface="Times New Roman" panose="02020603050405020304" pitchFamily="18" charset="0"/>
              <a:cs typeface="Times New Roman" panose="02020603050405020304" pitchFamily="18" charset="0"/>
            </a:endParaRPr>
          </a:p>
          <a:p>
            <a:pPr marL="0" indent="0">
              <a:buNone/>
            </a:pPr>
            <a:endParaRPr lang="en-US" sz="2600" dirty="0">
              <a:effectLst/>
              <a:latin typeface="Goudy Old Style" panose="02020502050305020303" pitchFamily="18" charset="0"/>
              <a:ea typeface="Times New Roman" panose="02020603050405020304" pitchFamily="18" charset="0"/>
              <a:cs typeface="Times New Roman" panose="02020603050405020304" pitchFamily="18" charset="0"/>
            </a:endParaRPr>
          </a:p>
          <a:p>
            <a:pPr marL="0" indent="0">
              <a:buNone/>
            </a:pPr>
            <a:endParaRPr lang="en-US" sz="2600" dirty="0">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picture containing schematic&#10;&#10;Description automatically generated">
            <a:extLst>
              <a:ext uri="{FF2B5EF4-FFF2-40B4-BE49-F238E27FC236}">
                <a16:creationId xmlns:a16="http://schemas.microsoft.com/office/drawing/2014/main" id="{BF7924BE-1526-39C9-EB74-99E9BC29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5804" y="63539"/>
            <a:ext cx="3192391" cy="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126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1396423"/>
            <a:ext cx="8229600" cy="863600"/>
          </a:xfrm>
        </p:spPr>
        <p:txBody>
          <a:bodyPr>
            <a:normAutofit/>
          </a:bodyPr>
          <a:lstStyle/>
          <a:p>
            <a:r>
              <a:rPr lang="en-US" sz="2600" b="1" u="sng" dirty="0">
                <a:latin typeface="Goudy Old Style" pitchFamily="18" charset="0"/>
              </a:rPr>
              <a:t>What about Communications with the District’s Attorney?</a:t>
            </a:r>
          </a:p>
        </p:txBody>
      </p:sp>
      <p:sp>
        <p:nvSpPr>
          <p:cNvPr id="3" name="Content Placeholder 2"/>
          <p:cNvSpPr>
            <a:spLocks noGrp="1"/>
          </p:cNvSpPr>
          <p:nvPr>
            <p:ph idx="1"/>
          </p:nvPr>
        </p:nvSpPr>
        <p:spPr>
          <a:xfrm>
            <a:off x="609600" y="1752600"/>
            <a:ext cx="8001000" cy="3828473"/>
          </a:xfrm>
        </p:spPr>
        <p:txBody>
          <a:bodyPr>
            <a:normAutofit/>
          </a:bodyPr>
          <a:lstStyle/>
          <a:p>
            <a:pPr>
              <a:buFont typeface="Arial" charset="0"/>
              <a:buChar char="•"/>
            </a:pPr>
            <a:endParaRPr lang="en-US" sz="2400" dirty="0">
              <a:latin typeface="Goudy Old Style" panose="02020502050305020303" pitchFamily="18" charset="0"/>
            </a:endParaRPr>
          </a:p>
          <a:p>
            <a:pPr marL="0" indent="0">
              <a:buNone/>
            </a:pPr>
            <a:endParaRPr lang="en-US" sz="2600" dirty="0">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p:nvPr/>
        </p:nvPicPr>
        <p:blipFill>
          <a:blip r:embed="rId3"/>
          <a:stretch>
            <a:fillRect/>
          </a:stretch>
        </p:blipFill>
        <p:spPr>
          <a:xfrm>
            <a:off x="1752600" y="2286000"/>
            <a:ext cx="5181600" cy="3380865"/>
          </a:xfrm>
          <a:prstGeom prst="rect">
            <a:avLst/>
          </a:prstGeom>
          <a:effectLst/>
        </p:spPr>
      </p:pic>
      <p:pic>
        <p:nvPicPr>
          <p:cNvPr id="2" name="Picture 3" descr="A picture containing schematic&#10;&#10;Description automatically generated">
            <a:extLst>
              <a:ext uri="{FF2B5EF4-FFF2-40B4-BE49-F238E27FC236}">
                <a16:creationId xmlns:a16="http://schemas.microsoft.com/office/drawing/2014/main" id="{7A341D8A-CEAD-FB3A-C77D-9EA8476CEB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9887" y="78294"/>
            <a:ext cx="3324225" cy="73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921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6700" y="1181100"/>
            <a:ext cx="8610600" cy="762000"/>
          </a:xfrm>
        </p:spPr>
        <p:txBody>
          <a:bodyPr>
            <a:noAutofit/>
          </a:bodyPr>
          <a:lstStyle/>
          <a:p>
            <a:r>
              <a:rPr lang="en-US" sz="2800" b="1" u="sng" dirty="0">
                <a:latin typeface="Goudy Old Style" pitchFamily="18" charset="0"/>
              </a:rPr>
              <a:t>Written Communications with the District’s Attorney? </a:t>
            </a:r>
          </a:p>
        </p:txBody>
      </p:sp>
      <p:sp>
        <p:nvSpPr>
          <p:cNvPr id="3" name="Content Placeholder 2"/>
          <p:cNvSpPr>
            <a:spLocks noGrp="1"/>
          </p:cNvSpPr>
          <p:nvPr>
            <p:ph idx="1"/>
          </p:nvPr>
        </p:nvSpPr>
        <p:spPr>
          <a:xfrm>
            <a:off x="457200" y="1641475"/>
            <a:ext cx="5867400" cy="3828473"/>
          </a:xfrm>
        </p:spPr>
        <p:txBody>
          <a:bodyPr>
            <a:normAutofit/>
          </a:bodyPr>
          <a:lstStyle/>
          <a:p>
            <a:pPr>
              <a:buFont typeface="Arial" charset="0"/>
              <a:buChar char="•"/>
            </a:pPr>
            <a:endParaRPr lang="en-US" sz="2400" dirty="0">
              <a:latin typeface="Goudy Old Style" panose="02020502050305020303" pitchFamily="18" charset="0"/>
            </a:endParaRPr>
          </a:p>
          <a:p>
            <a:pPr algn="just"/>
            <a:r>
              <a:rPr lang="en-US" sz="2400" u="sng" dirty="0">
                <a:latin typeface="Goudy Old Style" panose="02020502050305020303" pitchFamily="18" charset="0"/>
                <a:ea typeface="Times New Roman" panose="02020603050405020304" pitchFamily="18" charset="0"/>
                <a:cs typeface="Times New Roman" panose="02020603050405020304" pitchFamily="18" charset="0"/>
              </a:rPr>
              <a:t>Do not</a:t>
            </a:r>
            <a:r>
              <a:rPr lang="en-US" sz="2400" dirty="0">
                <a:latin typeface="Goudy Old Style" panose="02020502050305020303" pitchFamily="18" charset="0"/>
                <a:ea typeface="Times New Roman" panose="02020603050405020304" pitchFamily="18" charset="0"/>
                <a:cs typeface="Times New Roman" panose="02020603050405020304" pitchFamily="18" charset="0"/>
              </a:rPr>
              <a:t> expect a privilege in written communications with the District’s Attorney!</a:t>
            </a:r>
          </a:p>
          <a:p>
            <a:pPr algn="just"/>
            <a:r>
              <a:rPr lang="en-US" sz="2400" dirty="0">
                <a:latin typeface="Goudy Old Style" panose="02020502050305020303" pitchFamily="18" charset="0"/>
                <a:ea typeface="Times New Roman" panose="02020603050405020304" pitchFamily="18" charset="0"/>
                <a:cs typeface="Times New Roman" panose="02020603050405020304" pitchFamily="18" charset="0"/>
              </a:rPr>
              <a:t>Written communications sent between a board member and the District’s Attorney are a public record (unless statutorily exempt). </a:t>
            </a:r>
          </a:p>
          <a:p>
            <a:pPr algn="just"/>
            <a:r>
              <a:rPr lang="en-US" sz="2400" dirty="0">
                <a:effectLst/>
                <a:latin typeface="Goudy Old Style" panose="02020502050305020303" pitchFamily="18" charset="0"/>
                <a:ea typeface="Times New Roman" panose="02020603050405020304" pitchFamily="18" charset="0"/>
                <a:cs typeface="Times New Roman" panose="02020603050405020304" pitchFamily="18" charset="0"/>
              </a:rPr>
              <a:t>Limited exemption for communications </a:t>
            </a:r>
            <a:r>
              <a:rPr lang="en-US" sz="2400" dirty="0">
                <a:latin typeface="Goudy Old Style" panose="02020502050305020303" pitchFamily="18" charset="0"/>
                <a:ea typeface="Times New Roman" panose="02020603050405020304" pitchFamily="18" charset="0"/>
                <a:cs typeface="Times New Roman" panose="02020603050405020304" pitchFamily="18" charset="0"/>
              </a:rPr>
              <a:t>relating to active litigation or labor negotiations. Once litigation completed, the record is subject to disclosure.  </a:t>
            </a:r>
          </a:p>
          <a:p>
            <a:pPr marL="0" indent="0">
              <a:buNone/>
            </a:pPr>
            <a:endParaRPr lang="en-US" sz="2600" dirty="0">
              <a:effectLst/>
              <a:latin typeface="Goudy Old Style" panose="02020502050305020303" pitchFamily="18" charset="0"/>
              <a:ea typeface="Times New Roman" panose="02020603050405020304" pitchFamily="18" charset="0"/>
              <a:cs typeface="Times New Roman" panose="02020603050405020304" pitchFamily="18" charset="0"/>
            </a:endParaRPr>
          </a:p>
          <a:p>
            <a:pPr marL="0" indent="0">
              <a:buNone/>
            </a:pPr>
            <a:endParaRPr lang="en-US" sz="2600" dirty="0">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picture containing schematic&#10;&#10;Description automatically generated">
            <a:extLst>
              <a:ext uri="{FF2B5EF4-FFF2-40B4-BE49-F238E27FC236}">
                <a16:creationId xmlns:a16="http://schemas.microsoft.com/office/drawing/2014/main" id="{BF7924BE-1526-39C9-EB74-99E9BC29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5804" y="114300"/>
            <a:ext cx="3192391" cy="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2A3A7D3-2CB4-8A47-D04A-BBC40E1F84A6}"/>
              </a:ext>
            </a:extLst>
          </p:cNvPr>
          <p:cNvPicPr>
            <a:picLocks noChangeAspect="1"/>
          </p:cNvPicPr>
          <p:nvPr/>
        </p:nvPicPr>
        <p:blipFill>
          <a:blip r:embed="rId4"/>
          <a:stretch>
            <a:fillRect/>
          </a:stretch>
        </p:blipFill>
        <p:spPr>
          <a:xfrm>
            <a:off x="6782468" y="2895600"/>
            <a:ext cx="2060951" cy="1542473"/>
          </a:xfrm>
          <a:prstGeom prst="rect">
            <a:avLst/>
          </a:prstGeom>
        </p:spPr>
      </p:pic>
      <p:sp>
        <p:nvSpPr>
          <p:cNvPr id="10" name="Rectangle 9">
            <a:extLst>
              <a:ext uri="{FF2B5EF4-FFF2-40B4-BE49-F238E27FC236}">
                <a16:creationId xmlns:a16="http://schemas.microsoft.com/office/drawing/2014/main" id="{62813068-DCF9-8E8D-234D-29EA40300244}"/>
              </a:ext>
            </a:extLst>
          </p:cNvPr>
          <p:cNvSpPr/>
          <p:nvPr/>
        </p:nvSpPr>
        <p:spPr>
          <a:xfrm>
            <a:off x="6629400" y="2819400"/>
            <a:ext cx="2362200" cy="1752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9448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DE867-BD8A-C61B-393A-263F98D5759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991997-5BFE-7A10-D91E-939ADB627228}"/>
              </a:ext>
            </a:extLst>
          </p:cNvPr>
          <p:cNvSpPr>
            <a:spLocks noGrp="1"/>
          </p:cNvSpPr>
          <p:nvPr>
            <p:ph type="title"/>
          </p:nvPr>
        </p:nvSpPr>
        <p:spPr>
          <a:xfrm>
            <a:off x="1943100" y="1333500"/>
            <a:ext cx="5067300" cy="647700"/>
          </a:xfrm>
        </p:spPr>
        <p:txBody>
          <a:bodyPr>
            <a:noAutofit/>
          </a:bodyPr>
          <a:lstStyle/>
          <a:p>
            <a:r>
              <a:rPr lang="en-US" sz="2800" b="1" u="sng" dirty="0">
                <a:latin typeface="Goudy Old Style" pitchFamily="18" charset="0"/>
              </a:rPr>
              <a:t>Exemptions From Public Record	 </a:t>
            </a:r>
          </a:p>
        </p:txBody>
      </p:sp>
      <p:sp>
        <p:nvSpPr>
          <p:cNvPr id="3" name="Content Placeholder 2">
            <a:extLst>
              <a:ext uri="{FF2B5EF4-FFF2-40B4-BE49-F238E27FC236}">
                <a16:creationId xmlns:a16="http://schemas.microsoft.com/office/drawing/2014/main" id="{0166D2EA-254E-8A8C-E99C-2BA866584BCA}"/>
              </a:ext>
            </a:extLst>
          </p:cNvPr>
          <p:cNvSpPr>
            <a:spLocks noGrp="1"/>
          </p:cNvSpPr>
          <p:nvPr>
            <p:ph idx="1"/>
          </p:nvPr>
        </p:nvSpPr>
        <p:spPr>
          <a:xfrm>
            <a:off x="457200" y="1641475"/>
            <a:ext cx="5791200" cy="3828473"/>
          </a:xfrm>
        </p:spPr>
        <p:txBody>
          <a:bodyPr>
            <a:normAutofit/>
          </a:bodyPr>
          <a:lstStyle/>
          <a:p>
            <a:pPr>
              <a:buFont typeface="Arial" charset="0"/>
              <a:buChar char="•"/>
            </a:pPr>
            <a:endParaRPr lang="en-US" sz="2400" dirty="0">
              <a:latin typeface="Goudy Old Style" panose="02020502050305020303" pitchFamily="18" charset="0"/>
            </a:endParaRPr>
          </a:p>
          <a:p>
            <a:pPr algn="just"/>
            <a:r>
              <a:rPr lang="en-US" sz="2400" dirty="0">
                <a:latin typeface="Goudy Old Style" panose="02020502050305020303" pitchFamily="18" charset="0"/>
                <a:ea typeface="Times New Roman" panose="02020603050405020304" pitchFamily="18" charset="0"/>
                <a:cs typeface="Times New Roman" panose="02020603050405020304" pitchFamily="18" charset="0"/>
              </a:rPr>
              <a:t>Legislature has established list of exemptions from public records throughout Florida Statutes.</a:t>
            </a:r>
          </a:p>
          <a:p>
            <a:pPr algn="just"/>
            <a:r>
              <a:rPr lang="en-US" sz="2400" dirty="0">
                <a:latin typeface="Goudy Old Style" panose="02020502050305020303" pitchFamily="18" charset="0"/>
                <a:ea typeface="Times New Roman" panose="02020603050405020304" pitchFamily="18" charset="0"/>
                <a:cs typeface="Times New Roman" panose="02020603050405020304" pitchFamily="18" charset="0"/>
              </a:rPr>
              <a:t>To withhold all or a portion of a record (through redaction), an agency must have a statutory basis to reference.  </a:t>
            </a:r>
          </a:p>
          <a:p>
            <a:pPr algn="just"/>
            <a:r>
              <a:rPr lang="en-US" sz="2400" dirty="0">
                <a:latin typeface="Goudy Old Style" panose="02020502050305020303" pitchFamily="18" charset="0"/>
                <a:ea typeface="Times New Roman" panose="02020603050405020304" pitchFamily="18" charset="0"/>
                <a:cs typeface="Times New Roman" panose="02020603050405020304" pitchFamily="18" charset="0"/>
              </a:rPr>
              <a:t>Must cite to the statutory reference </a:t>
            </a:r>
            <a:r>
              <a:rPr lang="en-US" sz="2400" i="1" u="sng" dirty="0">
                <a:latin typeface="Goudy Old Style" panose="02020502050305020303" pitchFamily="18" charset="0"/>
                <a:ea typeface="Times New Roman" panose="02020603050405020304" pitchFamily="18" charset="0"/>
                <a:cs typeface="Times New Roman" panose="02020603050405020304" pitchFamily="18" charset="0"/>
              </a:rPr>
              <a:t>in writing.  </a:t>
            </a:r>
          </a:p>
          <a:p>
            <a:pPr algn="just"/>
            <a:r>
              <a:rPr lang="en-US" sz="2400" dirty="0">
                <a:latin typeface="Goudy Old Style" panose="02020502050305020303" pitchFamily="18" charset="0"/>
                <a:ea typeface="Times New Roman" panose="02020603050405020304" pitchFamily="18" charset="0"/>
                <a:cs typeface="Times New Roman" panose="02020603050405020304" pitchFamily="18" charset="0"/>
              </a:rPr>
              <a:t>Advisable to have the agency’s Records Custodian perform these functions. </a:t>
            </a:r>
          </a:p>
          <a:p>
            <a:pPr marL="0" indent="0" algn="just">
              <a:buNone/>
            </a:pPr>
            <a:endParaRPr lang="en-US" sz="2500" dirty="0">
              <a:effectLst/>
              <a:latin typeface="Goudy Old Style" panose="02020502050305020303" pitchFamily="18" charset="0"/>
              <a:ea typeface="Times New Roman" panose="02020603050405020304" pitchFamily="18" charset="0"/>
              <a:cs typeface="Times New Roman" panose="02020603050405020304" pitchFamily="18" charset="0"/>
            </a:endParaRPr>
          </a:p>
          <a:p>
            <a:pPr marL="0" indent="0">
              <a:buNone/>
            </a:pPr>
            <a:endParaRPr lang="en-US" sz="2600" dirty="0">
              <a:latin typeface="Goudy Old Style" panose="02020502050305020303" pitchFamily="18" charset="0"/>
            </a:endParaRPr>
          </a:p>
        </p:txBody>
      </p:sp>
      <p:pic>
        <p:nvPicPr>
          <p:cNvPr id="8" name="Picture 3" descr="A picture containing schematic&#10;&#10;Description automatically generated">
            <a:extLst>
              <a:ext uri="{FF2B5EF4-FFF2-40B4-BE49-F238E27FC236}">
                <a16:creationId xmlns:a16="http://schemas.microsoft.com/office/drawing/2014/main" id="{61A026A4-AF7E-655C-BBD1-50D0B6770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4539"/>
            <a:ext cx="3657600" cy="84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18CA67-03EE-ACBC-40F5-83918F96ADD8}"/>
              </a:ext>
            </a:extLst>
          </p:cNvPr>
          <p:cNvPicPr>
            <a:picLocks noChangeAspect="1"/>
          </p:cNvPicPr>
          <p:nvPr/>
        </p:nvPicPr>
        <p:blipFill>
          <a:blip r:embed="rId4"/>
          <a:stretch>
            <a:fillRect/>
          </a:stretch>
        </p:blipFill>
        <p:spPr>
          <a:xfrm>
            <a:off x="6781800" y="2479474"/>
            <a:ext cx="1828894" cy="1790792"/>
          </a:xfrm>
          <a:prstGeom prst="rect">
            <a:avLst/>
          </a:prstGeom>
        </p:spPr>
      </p:pic>
      <p:sp>
        <p:nvSpPr>
          <p:cNvPr id="2" name="Snip Single Corner Rectangle 4">
            <a:extLst>
              <a:ext uri="{FF2B5EF4-FFF2-40B4-BE49-F238E27FC236}">
                <a16:creationId xmlns:a16="http://schemas.microsoft.com/office/drawing/2014/main" id="{167A61ED-E834-03C5-B165-C0F3059E54D7}"/>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nip Single Corner Rectangle 4">
            <a:extLst>
              <a:ext uri="{FF2B5EF4-FFF2-40B4-BE49-F238E27FC236}">
                <a16:creationId xmlns:a16="http://schemas.microsoft.com/office/drawing/2014/main" id="{22208C8B-6F34-1528-95E5-43EE14AB576E}"/>
              </a:ext>
            </a:extLst>
          </p:cNvPr>
          <p:cNvSpPr/>
          <p:nvPr/>
        </p:nvSpPr>
        <p:spPr>
          <a:xfrm>
            <a:off x="0" y="60960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3250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ACF78-0F30-DE61-2176-07F5CAC76E4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C50D1E1-16C9-3A35-E03D-C05B81DB3477}"/>
              </a:ext>
            </a:extLst>
          </p:cNvPr>
          <p:cNvSpPr>
            <a:spLocks noGrp="1"/>
          </p:cNvSpPr>
          <p:nvPr>
            <p:ph type="title"/>
          </p:nvPr>
        </p:nvSpPr>
        <p:spPr>
          <a:xfrm>
            <a:off x="381000" y="1333500"/>
            <a:ext cx="8534400" cy="647700"/>
          </a:xfrm>
        </p:spPr>
        <p:txBody>
          <a:bodyPr>
            <a:noAutofit/>
          </a:bodyPr>
          <a:lstStyle/>
          <a:p>
            <a:r>
              <a:rPr lang="en-US" sz="2800" b="1" u="sng" dirty="0">
                <a:latin typeface="Goudy Old Style" pitchFamily="18" charset="0"/>
              </a:rPr>
              <a:t>Examples of Exemptions From Public Records Law</a:t>
            </a:r>
          </a:p>
        </p:txBody>
      </p:sp>
      <p:sp>
        <p:nvSpPr>
          <p:cNvPr id="3" name="Content Placeholder 2">
            <a:extLst>
              <a:ext uri="{FF2B5EF4-FFF2-40B4-BE49-F238E27FC236}">
                <a16:creationId xmlns:a16="http://schemas.microsoft.com/office/drawing/2014/main" id="{F2C5576D-0C95-065A-B900-AF8C0C493C5E}"/>
              </a:ext>
            </a:extLst>
          </p:cNvPr>
          <p:cNvSpPr>
            <a:spLocks noGrp="1"/>
          </p:cNvSpPr>
          <p:nvPr>
            <p:ph idx="1"/>
          </p:nvPr>
        </p:nvSpPr>
        <p:spPr>
          <a:xfrm>
            <a:off x="457200" y="1676400"/>
            <a:ext cx="8229600" cy="3828473"/>
          </a:xfrm>
        </p:spPr>
        <p:txBody>
          <a:bodyPr>
            <a:normAutofit fontScale="25000" lnSpcReduction="20000"/>
          </a:bodyPr>
          <a:lstStyle/>
          <a:p>
            <a:pPr>
              <a:buFont typeface="Arial" charset="0"/>
              <a:buChar char="•"/>
            </a:pPr>
            <a:endParaRPr lang="en-US" sz="2400" dirty="0">
              <a:latin typeface="Goudy Old Style" panose="02020502050305020303" pitchFamily="18" charset="0"/>
            </a:endParaRPr>
          </a:p>
          <a:p>
            <a:pPr marL="0" indent="0" algn="just">
              <a:buNone/>
            </a:pPr>
            <a:endParaRPr lang="en-US" sz="6000" dirty="0">
              <a:latin typeface="Goudy Old Style" panose="02020502050305020303" pitchFamily="18" charset="0"/>
              <a:ea typeface="Times New Roman" panose="02020603050405020304" pitchFamily="18" charset="0"/>
              <a:cs typeface="Times New Roman" panose="02020603050405020304" pitchFamily="18" charset="0"/>
            </a:endParaRPr>
          </a:p>
          <a:p>
            <a:pPr algn="just"/>
            <a:r>
              <a:rPr lang="en-US" sz="7100" dirty="0">
                <a:latin typeface="Goudy Old Style" panose="02020502050305020303" pitchFamily="18" charset="0"/>
                <a:ea typeface="Times New Roman" panose="02020603050405020304" pitchFamily="18" charset="0"/>
                <a:cs typeface="Times New Roman" panose="02020603050405020304" pitchFamily="18" charset="0"/>
              </a:rPr>
              <a:t>Firefighter personal information. </a:t>
            </a:r>
          </a:p>
          <a:p>
            <a:pPr algn="just"/>
            <a:r>
              <a:rPr lang="en-US" sz="7100" dirty="0">
                <a:latin typeface="Goudy Old Style" panose="02020502050305020303" pitchFamily="18" charset="0"/>
              </a:rPr>
              <a:t>Social Security numbers. </a:t>
            </a:r>
          </a:p>
          <a:p>
            <a:pPr algn="just"/>
            <a:r>
              <a:rPr lang="en-US" sz="7100" dirty="0">
                <a:latin typeface="Goudy Old Style" panose="02020502050305020303" pitchFamily="18" charset="0"/>
              </a:rPr>
              <a:t>Security or fire safety system plans (including evacuation plans and audio/video security footage). </a:t>
            </a:r>
          </a:p>
          <a:p>
            <a:pPr algn="just"/>
            <a:r>
              <a:rPr lang="en-US" sz="7100" dirty="0">
                <a:latin typeface="Goudy Old Style" panose="02020502050305020303" pitchFamily="18" charset="0"/>
              </a:rPr>
              <a:t>Emergency notification information. </a:t>
            </a:r>
            <a:endParaRPr lang="fr-FR" sz="7100" dirty="0">
              <a:latin typeface="Goudy Old Style" panose="02020502050305020303" pitchFamily="18" charset="0"/>
            </a:endParaRPr>
          </a:p>
          <a:p>
            <a:pPr algn="just"/>
            <a:r>
              <a:rPr lang="en-US" sz="7100" dirty="0">
                <a:latin typeface="Goudy Old Style" panose="02020502050305020303" pitchFamily="18" charset="0"/>
              </a:rPr>
              <a:t>Bank account numbers, and debit, charge, and credit card numbers.</a:t>
            </a:r>
          </a:p>
          <a:p>
            <a:pPr algn="just"/>
            <a:r>
              <a:rPr lang="en-US" sz="7100" dirty="0">
                <a:latin typeface="Goudy Old Style" panose="02020502050305020303" pitchFamily="18" charset="0"/>
              </a:rPr>
              <a:t>Direct deposit information. </a:t>
            </a:r>
          </a:p>
          <a:p>
            <a:pPr algn="just"/>
            <a:r>
              <a:rPr lang="en-US" sz="7100" dirty="0">
                <a:latin typeface="Goudy Old Style" panose="02020502050305020303" pitchFamily="18" charset="0"/>
              </a:rPr>
              <a:t>Drug Testing pursuant to the Drug-Free Workplace Act.</a:t>
            </a:r>
          </a:p>
          <a:p>
            <a:pPr algn="just"/>
            <a:r>
              <a:rPr lang="en-US" sz="7200" dirty="0">
                <a:latin typeface="Goudy Old Style" panose="02020502050305020303" pitchFamily="18" charset="0"/>
              </a:rPr>
              <a:t>Patient medical records made by health care practitioners.</a:t>
            </a:r>
          </a:p>
          <a:p>
            <a:pPr algn="just"/>
            <a:r>
              <a:rPr lang="en-US" sz="7200" dirty="0">
                <a:latin typeface="Goudy Old Style" panose="02020502050305020303" pitchFamily="18" charset="0"/>
              </a:rPr>
              <a:t>Active discrimination investigations/complaints.</a:t>
            </a:r>
          </a:p>
          <a:p>
            <a:pPr algn="just"/>
            <a:r>
              <a:rPr lang="en-US" sz="7200" dirty="0">
                <a:latin typeface="Goudy Old Style" panose="02020502050305020303" pitchFamily="18" charset="0"/>
              </a:rPr>
              <a:t>Active litigation work product of attorney.</a:t>
            </a:r>
          </a:p>
          <a:p>
            <a:pPr algn="just"/>
            <a:r>
              <a:rPr lang="en-US" sz="7200" dirty="0">
                <a:latin typeface="Goudy Old Style" panose="02020502050305020303" pitchFamily="18" charset="0"/>
              </a:rPr>
              <a:t>Blueprints and structural layouts of buildings</a:t>
            </a:r>
            <a:endParaRPr lang="en-US" sz="7100" dirty="0">
              <a:latin typeface="Goudy Old Style" panose="02020502050305020303" pitchFamily="18" charset="0"/>
            </a:endParaRPr>
          </a:p>
          <a:p>
            <a:pPr algn="just"/>
            <a:endParaRPr lang="en-US" sz="6800" dirty="0">
              <a:latin typeface="Goudy Old Style" panose="02020502050305020303" pitchFamily="18" charset="0"/>
            </a:endParaRPr>
          </a:p>
          <a:p>
            <a:pPr algn="just"/>
            <a:endParaRPr lang="en-US" sz="6000" dirty="0">
              <a:latin typeface="Goudy Old Style" panose="02020502050305020303" pitchFamily="18" charset="0"/>
            </a:endParaRPr>
          </a:p>
        </p:txBody>
      </p:sp>
      <p:pic>
        <p:nvPicPr>
          <p:cNvPr id="8" name="Picture 3" descr="A picture containing schematic&#10;&#10;Description automatically generated">
            <a:extLst>
              <a:ext uri="{FF2B5EF4-FFF2-40B4-BE49-F238E27FC236}">
                <a16:creationId xmlns:a16="http://schemas.microsoft.com/office/drawing/2014/main" id="{19F6CAC7-36F1-8BB9-A4A8-19083C89B5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72889"/>
            <a:ext cx="3657600" cy="84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Single Corner Rectangle 4">
            <a:extLst>
              <a:ext uri="{FF2B5EF4-FFF2-40B4-BE49-F238E27FC236}">
                <a16:creationId xmlns:a16="http://schemas.microsoft.com/office/drawing/2014/main" id="{0C73B2B5-F767-426F-0589-CF392FBD36ED}"/>
              </a:ext>
            </a:extLst>
          </p:cNvPr>
          <p:cNvSpPr/>
          <p:nvPr/>
        </p:nvSpPr>
        <p:spPr>
          <a:xfrm>
            <a:off x="0" y="60198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nip Single Corner Rectangle 4">
            <a:extLst>
              <a:ext uri="{FF2B5EF4-FFF2-40B4-BE49-F238E27FC236}">
                <a16:creationId xmlns:a16="http://schemas.microsoft.com/office/drawing/2014/main" id="{F53AB6E5-626E-4376-6C86-1FBA0241DA1B}"/>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808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FB4AD-AACB-38CE-D32A-C788232ED07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60D0DD3-E20B-E35D-C940-3DBC84F7EC5B}"/>
              </a:ext>
            </a:extLst>
          </p:cNvPr>
          <p:cNvSpPr>
            <a:spLocks noGrp="1"/>
          </p:cNvSpPr>
          <p:nvPr>
            <p:ph type="title"/>
          </p:nvPr>
        </p:nvSpPr>
        <p:spPr>
          <a:xfrm>
            <a:off x="1943100" y="1333500"/>
            <a:ext cx="6591300" cy="647700"/>
          </a:xfrm>
        </p:spPr>
        <p:txBody>
          <a:bodyPr>
            <a:noAutofit/>
          </a:bodyPr>
          <a:lstStyle/>
          <a:p>
            <a:r>
              <a:rPr lang="en-US" sz="2800" b="1" u="sng" dirty="0">
                <a:latin typeface="Goudy Old Style" pitchFamily="18" charset="0"/>
              </a:rPr>
              <a:t>NOT Exempt From Public Record</a:t>
            </a:r>
          </a:p>
        </p:txBody>
      </p:sp>
      <p:sp>
        <p:nvSpPr>
          <p:cNvPr id="3" name="Content Placeholder 2">
            <a:extLst>
              <a:ext uri="{FF2B5EF4-FFF2-40B4-BE49-F238E27FC236}">
                <a16:creationId xmlns:a16="http://schemas.microsoft.com/office/drawing/2014/main" id="{E26C3005-E2A0-C0AF-2711-157300C90DF1}"/>
              </a:ext>
            </a:extLst>
          </p:cNvPr>
          <p:cNvSpPr>
            <a:spLocks noGrp="1"/>
          </p:cNvSpPr>
          <p:nvPr>
            <p:ph idx="1"/>
          </p:nvPr>
        </p:nvSpPr>
        <p:spPr>
          <a:xfrm>
            <a:off x="457200" y="1676400"/>
            <a:ext cx="7772400" cy="3828473"/>
          </a:xfrm>
        </p:spPr>
        <p:txBody>
          <a:bodyPr>
            <a:normAutofit fontScale="92500" lnSpcReduction="10000"/>
          </a:bodyPr>
          <a:lstStyle/>
          <a:p>
            <a:pPr marL="0" indent="0">
              <a:buNone/>
            </a:pPr>
            <a:endParaRPr lang="en-US" sz="2400" dirty="0">
              <a:latin typeface="Goudy Old Style" panose="02020502050305020303" pitchFamily="18" charset="0"/>
            </a:endParaRPr>
          </a:p>
          <a:p>
            <a:pPr algn="just"/>
            <a:r>
              <a:rPr lang="en-US" sz="2500" dirty="0">
                <a:latin typeface="Goudy Old Style" panose="02020502050305020303" pitchFamily="18" charset="0"/>
                <a:ea typeface="Times New Roman" panose="02020603050405020304" pitchFamily="18" charset="0"/>
                <a:cs typeface="Times New Roman" panose="02020603050405020304" pitchFamily="18" charset="0"/>
              </a:rPr>
              <a:t>Job applications.</a:t>
            </a:r>
          </a:p>
          <a:p>
            <a:pPr algn="just"/>
            <a:r>
              <a:rPr lang="en-US" sz="2500" dirty="0">
                <a:latin typeface="Goudy Old Style" panose="02020502050305020303" pitchFamily="18" charset="0"/>
                <a:ea typeface="Times New Roman" panose="02020603050405020304" pitchFamily="18" charset="0"/>
                <a:cs typeface="Times New Roman" panose="02020603050405020304" pitchFamily="18" charset="0"/>
              </a:rPr>
              <a:t>Personnel files. </a:t>
            </a:r>
          </a:p>
          <a:p>
            <a:pPr algn="just"/>
            <a:r>
              <a:rPr lang="en-US" sz="2500" dirty="0">
                <a:latin typeface="Goudy Old Style" panose="02020502050305020303" pitchFamily="18" charset="0"/>
                <a:ea typeface="Times New Roman" panose="02020603050405020304" pitchFamily="18" charset="0"/>
                <a:cs typeface="Times New Roman" panose="02020603050405020304" pitchFamily="18" charset="0"/>
              </a:rPr>
              <a:t>Salary and Travel Records.</a:t>
            </a:r>
          </a:p>
          <a:p>
            <a:pPr algn="just"/>
            <a:r>
              <a:rPr lang="en-US" sz="2500" dirty="0">
                <a:latin typeface="Goudy Old Style" panose="02020502050305020303" pitchFamily="18" charset="0"/>
                <a:ea typeface="Times New Roman" panose="02020603050405020304" pitchFamily="18" charset="0"/>
                <a:cs typeface="Times New Roman" panose="02020603050405020304" pitchFamily="18" charset="0"/>
              </a:rPr>
              <a:t>Concluded investigation files.</a:t>
            </a:r>
          </a:p>
          <a:p>
            <a:pPr algn="just"/>
            <a:r>
              <a:rPr lang="en-US" sz="2500" dirty="0">
                <a:latin typeface="Goudy Old Style" panose="02020502050305020303" pitchFamily="18" charset="0"/>
                <a:ea typeface="Times New Roman" panose="02020603050405020304" pitchFamily="18" charset="0"/>
                <a:cs typeface="Times New Roman" panose="02020603050405020304" pitchFamily="18" charset="0"/>
              </a:rPr>
              <a:t>Discipline records.  </a:t>
            </a:r>
          </a:p>
          <a:p>
            <a:pPr algn="just"/>
            <a:r>
              <a:rPr lang="en-US" sz="2500" dirty="0">
                <a:latin typeface="Goudy Old Style" panose="02020502050305020303" pitchFamily="18" charset="0"/>
                <a:ea typeface="Times New Roman" panose="02020603050405020304" pitchFamily="18" charset="0"/>
                <a:cs typeface="Times New Roman" panose="02020603050405020304" pitchFamily="18" charset="0"/>
              </a:rPr>
              <a:t>Telephone records and call logs. </a:t>
            </a:r>
          </a:p>
          <a:p>
            <a:pPr algn="just"/>
            <a:r>
              <a:rPr lang="en-US" sz="2500" dirty="0">
                <a:latin typeface="Goudy Old Style" panose="02020502050305020303" pitchFamily="18" charset="0"/>
                <a:ea typeface="Times New Roman" panose="02020603050405020304" pitchFamily="18" charset="0"/>
                <a:cs typeface="Times New Roman" panose="02020603050405020304" pitchFamily="18" charset="0"/>
              </a:rPr>
              <a:t>Litigation files (once litigation is concluded).</a:t>
            </a:r>
          </a:p>
          <a:p>
            <a:pPr algn="just"/>
            <a:r>
              <a:rPr lang="en-US" sz="2500" dirty="0">
                <a:latin typeface="Goudy Old Style" panose="02020502050305020303" pitchFamily="18" charset="0"/>
              </a:rPr>
              <a:t>Background check/criminal history information is generally a public record (unless a juvenile record).</a:t>
            </a:r>
          </a:p>
          <a:p>
            <a:pPr marL="0" indent="0" algn="just">
              <a:buNone/>
            </a:pPr>
            <a:endParaRPr lang="en-US" sz="2600" dirty="0">
              <a:latin typeface="Goudy Old Style" panose="02020502050305020303" pitchFamily="18" charset="0"/>
              <a:ea typeface="Times New Roman" panose="02020603050405020304" pitchFamily="18" charset="0"/>
              <a:cs typeface="Times New Roman" panose="02020603050405020304" pitchFamily="18" charset="0"/>
            </a:endParaRPr>
          </a:p>
          <a:p>
            <a:pPr algn="just"/>
            <a:endParaRPr lang="en-US" sz="2400" dirty="0">
              <a:latin typeface="Goudy Old Style" panose="02020502050305020303" pitchFamily="18" charset="0"/>
              <a:ea typeface="Times New Roman" panose="02020603050405020304" pitchFamily="18" charset="0"/>
              <a:cs typeface="Times New Roman" panose="02020603050405020304" pitchFamily="18" charset="0"/>
            </a:endParaRPr>
          </a:p>
          <a:p>
            <a:pPr algn="just"/>
            <a:endParaRPr lang="en-US" sz="6000" dirty="0">
              <a:latin typeface="Goudy Old Style" panose="02020502050305020303" pitchFamily="18" charset="0"/>
              <a:ea typeface="Times New Roman" panose="02020603050405020304" pitchFamily="18" charset="0"/>
              <a:cs typeface="Times New Roman" panose="02020603050405020304" pitchFamily="18" charset="0"/>
            </a:endParaRPr>
          </a:p>
        </p:txBody>
      </p:sp>
      <p:pic>
        <p:nvPicPr>
          <p:cNvPr id="8" name="Picture 3" descr="A picture containing schematic&#10;&#10;Description automatically generated">
            <a:extLst>
              <a:ext uri="{FF2B5EF4-FFF2-40B4-BE49-F238E27FC236}">
                <a16:creationId xmlns:a16="http://schemas.microsoft.com/office/drawing/2014/main" id="{81BC275E-AA3B-3184-91B9-5EB7E826A0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0033" y="60192"/>
            <a:ext cx="3657600" cy="84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1B2E769-4B7E-9C9A-3D12-AF488BA58DF8}"/>
              </a:ext>
            </a:extLst>
          </p:cNvPr>
          <p:cNvPicPr>
            <a:picLocks noChangeAspect="1"/>
          </p:cNvPicPr>
          <p:nvPr/>
        </p:nvPicPr>
        <p:blipFill>
          <a:blip r:embed="rId4"/>
          <a:stretch>
            <a:fillRect/>
          </a:stretch>
        </p:blipFill>
        <p:spPr>
          <a:xfrm>
            <a:off x="7467600" y="1792045"/>
            <a:ext cx="1400247" cy="1663786"/>
          </a:xfrm>
          <a:prstGeom prst="rect">
            <a:avLst/>
          </a:prstGeom>
        </p:spPr>
      </p:pic>
      <p:pic>
        <p:nvPicPr>
          <p:cNvPr id="10" name="Picture 9">
            <a:extLst>
              <a:ext uri="{FF2B5EF4-FFF2-40B4-BE49-F238E27FC236}">
                <a16:creationId xmlns:a16="http://schemas.microsoft.com/office/drawing/2014/main" id="{6B6B9A75-03BC-4931-B316-2CE1BDDA914C}"/>
              </a:ext>
            </a:extLst>
          </p:cNvPr>
          <p:cNvPicPr>
            <a:picLocks noChangeAspect="1"/>
          </p:cNvPicPr>
          <p:nvPr/>
        </p:nvPicPr>
        <p:blipFill>
          <a:blip r:embed="rId5"/>
          <a:stretch>
            <a:fillRect/>
          </a:stretch>
        </p:blipFill>
        <p:spPr>
          <a:xfrm>
            <a:off x="5350099" y="2133600"/>
            <a:ext cx="1967430" cy="1253326"/>
          </a:xfrm>
          <a:prstGeom prst="rect">
            <a:avLst/>
          </a:prstGeom>
        </p:spPr>
      </p:pic>
      <p:sp>
        <p:nvSpPr>
          <p:cNvPr id="2" name="Snip Single Corner Rectangle 4">
            <a:extLst>
              <a:ext uri="{FF2B5EF4-FFF2-40B4-BE49-F238E27FC236}">
                <a16:creationId xmlns:a16="http://schemas.microsoft.com/office/drawing/2014/main" id="{C6371D5D-F2EA-6886-DAEC-E73E6DCC5FEA}"/>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nip Single Corner Rectangle 4">
            <a:extLst>
              <a:ext uri="{FF2B5EF4-FFF2-40B4-BE49-F238E27FC236}">
                <a16:creationId xmlns:a16="http://schemas.microsoft.com/office/drawing/2014/main" id="{BE1471DE-61F8-3B6E-F0AF-60FEE7266A36}"/>
              </a:ext>
            </a:extLst>
          </p:cNvPr>
          <p:cNvSpPr/>
          <p:nvPr/>
        </p:nvSpPr>
        <p:spPr>
          <a:xfrm>
            <a:off x="0" y="58674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4697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33400" y="1221520"/>
            <a:ext cx="7848600" cy="936625"/>
          </a:xfrm>
        </p:spPr>
        <p:txBody>
          <a:bodyPr>
            <a:normAutofit/>
          </a:bodyPr>
          <a:lstStyle/>
          <a:p>
            <a:r>
              <a:rPr lang="en-US" sz="2800" b="1" u="sng" dirty="0">
                <a:latin typeface="Goudy Old Style" pitchFamily="18" charset="0"/>
              </a:rPr>
              <a:t>Penalties for Violations of Public Records Law: </a:t>
            </a:r>
            <a:endParaRPr lang="en-US" sz="2800" b="1" dirty="0"/>
          </a:p>
        </p:txBody>
      </p:sp>
      <p:sp>
        <p:nvSpPr>
          <p:cNvPr id="3" name="Subtitle 2"/>
          <p:cNvSpPr>
            <a:spLocks noGrp="1"/>
          </p:cNvSpPr>
          <p:nvPr>
            <p:ph type="subTitle" idx="1"/>
          </p:nvPr>
        </p:nvSpPr>
        <p:spPr>
          <a:xfrm>
            <a:off x="264391" y="2233629"/>
            <a:ext cx="8615218" cy="3657600"/>
          </a:xfrm>
        </p:spPr>
        <p:txBody>
          <a:bodyPr>
            <a:noAutofit/>
          </a:bodyPr>
          <a:lstStyle/>
          <a:p>
            <a:pPr marL="457200" indent="-457200" algn="just">
              <a:buFont typeface="Arial" charset="0"/>
              <a:buChar char="•"/>
            </a:pPr>
            <a:r>
              <a:rPr lang="en-US" sz="2400" dirty="0">
                <a:solidFill>
                  <a:schemeClr val="tx1"/>
                </a:solidFill>
                <a:latin typeface="Goudy Old Style" panose="02020502050305020303" pitchFamily="18" charset="0"/>
              </a:rPr>
              <a:t>A knowing violation constitutes: 1st degree misdemeanor (up to 1 year in jail), and/or $1,000 fine, and/or potential suspension, removal or impeachment from office. </a:t>
            </a:r>
          </a:p>
          <a:p>
            <a:pPr marL="457200" indent="-457200" algn="just">
              <a:buFont typeface="Arial" charset="0"/>
              <a:buChar char="•"/>
            </a:pPr>
            <a:r>
              <a:rPr lang="en-US" sz="2400" dirty="0">
                <a:solidFill>
                  <a:schemeClr val="tx1"/>
                </a:solidFill>
                <a:latin typeface="Goudy Old Style" panose="02020502050305020303" pitchFamily="18" charset="0"/>
              </a:rPr>
              <a:t>Non-criminal infraction (committed without the requisite knowledge) is punishable by a not to exceed $500.00 fine</a:t>
            </a:r>
          </a:p>
          <a:p>
            <a:pPr marL="457200" indent="-457200" algn="just">
              <a:buFont typeface="Arial" charset="0"/>
              <a:buChar char="•"/>
            </a:pPr>
            <a:r>
              <a:rPr lang="en-US" sz="2400" dirty="0">
                <a:solidFill>
                  <a:schemeClr val="tx1"/>
                </a:solidFill>
                <a:latin typeface="Goudy Old Style" panose="02020502050305020303" pitchFamily="18" charset="0"/>
              </a:rPr>
              <a:t>The above may be pursued by the State Attorney’s Office. </a:t>
            </a:r>
          </a:p>
          <a:p>
            <a:pPr marL="457200" indent="-457200" algn="just">
              <a:buFont typeface="Arial" charset="0"/>
              <a:buChar char="•"/>
            </a:pPr>
            <a:r>
              <a:rPr lang="en-US" sz="2400" dirty="0">
                <a:solidFill>
                  <a:schemeClr val="tx1"/>
                </a:solidFill>
                <a:latin typeface="Goudy Old Style" panose="02020502050305020303" pitchFamily="18" charset="0"/>
                <a:ea typeface="Times New Roman" panose="02020603050405020304" pitchFamily="18" charset="0"/>
              </a:rPr>
              <a:t>Also, there is a civil action provided by </a:t>
            </a:r>
            <a:r>
              <a:rPr lang="x-none" sz="2400" dirty="0">
                <a:solidFill>
                  <a:schemeClr val="tx1"/>
                </a:solidFill>
                <a:latin typeface="Goudy Old Style" panose="02020502050305020303" pitchFamily="18" charset="0"/>
                <a:ea typeface="Times New Roman" panose="02020603050405020304" pitchFamily="18" charset="0"/>
              </a:rPr>
              <a:t>statute </a:t>
            </a:r>
            <a:r>
              <a:rPr lang="en-US" sz="2400" dirty="0">
                <a:solidFill>
                  <a:schemeClr val="tx1"/>
                </a:solidFill>
                <a:latin typeface="Goudy Old Style" panose="02020502050305020303" pitchFamily="18" charset="0"/>
                <a:ea typeface="Times New Roman" panose="02020603050405020304" pitchFamily="18" charset="0"/>
              </a:rPr>
              <a:t>that allows </a:t>
            </a:r>
            <a:r>
              <a:rPr lang="x-none" sz="2400" dirty="0">
                <a:solidFill>
                  <a:schemeClr val="tx1"/>
                </a:solidFill>
                <a:latin typeface="Goudy Old Style" panose="02020502050305020303" pitchFamily="18" charset="0"/>
                <a:ea typeface="Times New Roman" panose="02020603050405020304" pitchFamily="18" charset="0"/>
              </a:rPr>
              <a:t>for the recovery of attorney’s fees </a:t>
            </a:r>
            <a:r>
              <a:rPr lang="en-US" sz="2400" dirty="0">
                <a:solidFill>
                  <a:schemeClr val="tx1"/>
                </a:solidFill>
                <a:latin typeface="Goudy Old Style" panose="02020502050305020303" pitchFamily="18" charset="0"/>
                <a:ea typeface="Times New Roman" panose="02020603050405020304" pitchFamily="18" charset="0"/>
              </a:rPr>
              <a:t>and costs </a:t>
            </a:r>
            <a:r>
              <a:rPr lang="x-none" sz="2400" dirty="0">
                <a:solidFill>
                  <a:schemeClr val="tx1"/>
                </a:solidFill>
                <a:latin typeface="Goudy Old Style" panose="02020502050305020303" pitchFamily="18" charset="0"/>
                <a:ea typeface="Times New Roman" panose="02020603050405020304" pitchFamily="18" charset="0"/>
              </a:rPr>
              <a:t>for violations of this </a:t>
            </a:r>
            <a:r>
              <a:rPr lang="en-US" sz="2400" dirty="0">
                <a:solidFill>
                  <a:schemeClr val="tx1"/>
                </a:solidFill>
                <a:latin typeface="Goudy Old Style" panose="02020502050305020303" pitchFamily="18" charset="0"/>
                <a:ea typeface="Times New Roman" panose="02020603050405020304" pitchFamily="18" charset="0"/>
              </a:rPr>
              <a:t>law</a:t>
            </a:r>
            <a:r>
              <a:rPr lang="x-none" sz="2400" dirty="0">
                <a:solidFill>
                  <a:schemeClr val="tx1"/>
                </a:solidFill>
                <a:latin typeface="Goudy Old Style" panose="02020502050305020303"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a:p>
            <a:pPr marL="457200" indent="-457200" algn="just">
              <a:buFont typeface="Arial" charset="0"/>
              <a:buChar char="•"/>
            </a:pPr>
            <a:endParaRPr lang="en-US" sz="2400" dirty="0">
              <a:solidFill>
                <a:schemeClr val="tx1"/>
              </a:solidFill>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picture containing schematic&#10;&#10;Description automatically generated">
            <a:extLst>
              <a:ext uri="{FF2B5EF4-FFF2-40B4-BE49-F238E27FC236}">
                <a16:creationId xmlns:a16="http://schemas.microsoft.com/office/drawing/2014/main" id="{DBB4287F-1F0A-7DD0-2CD6-882918D19D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9554" y="227190"/>
            <a:ext cx="3364891" cy="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901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695" y="1174173"/>
            <a:ext cx="6705600" cy="862961"/>
          </a:xfrm>
        </p:spPr>
        <p:txBody>
          <a:bodyPr>
            <a:noAutofit/>
          </a:bodyPr>
          <a:lstStyle/>
          <a:p>
            <a:r>
              <a:rPr lang="en-US" sz="2800" b="1" u="sng" dirty="0">
                <a:latin typeface="Goudy Old Style" panose="02020502050305020303" pitchFamily="18" charset="0"/>
              </a:rPr>
              <a:t>Lorenzo v. City of Venice (2009) </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228600" y="1712416"/>
            <a:ext cx="8534400" cy="4154984"/>
          </a:xfrm>
          <a:prstGeom prst="rect">
            <a:avLst/>
          </a:prstGeom>
          <a:noFill/>
        </p:spPr>
        <p:txBody>
          <a:bodyPr wrap="square" rtlCol="0">
            <a:spAutoFit/>
          </a:bodyPr>
          <a:lstStyle/>
          <a:p>
            <a:endParaRPr lang="en-US" sz="2400" dirty="0">
              <a:latin typeface="Goudy Old Style" panose="02020502050305020303" pitchFamily="18" charset="0"/>
            </a:endParaRPr>
          </a:p>
          <a:p>
            <a:pPr marL="285750" indent="-285750" algn="just">
              <a:buFont typeface="Arial" panose="020B0604020202020204" pitchFamily="34" charset="0"/>
              <a:buChar char="•"/>
            </a:pPr>
            <a:r>
              <a:rPr lang="en-US" sz="2400" dirty="0">
                <a:latin typeface="Goudy Old Style" panose="02020502050305020303" pitchFamily="18" charset="0"/>
              </a:rPr>
              <a:t>Judge Bennett determined that the Venice City Council members violated the Sunshine law through emails and </a:t>
            </a:r>
            <a:r>
              <a:rPr lang="x-none" sz="2400" dirty="0">
                <a:latin typeface="Goudy Old Style" panose="02020502050305020303" pitchFamily="18" charset="0"/>
              </a:rPr>
              <a:t> </a:t>
            </a:r>
            <a:r>
              <a:rPr lang="en-US" sz="2400" dirty="0">
                <a:latin typeface="Goudy Old Style" panose="02020502050305020303" pitchFamily="18" charset="0"/>
              </a:rPr>
              <a:t>entered a judgment against the City of </a:t>
            </a:r>
            <a:r>
              <a:rPr lang="x-none" sz="2400" dirty="0">
                <a:latin typeface="Goudy Old Style" panose="02020502050305020303" pitchFamily="18" charset="0"/>
              </a:rPr>
              <a:t>$777,114.42 in attorney’s fees and costs to the Plaintiff’s attorney. </a:t>
            </a:r>
            <a:endParaRPr lang="en-US" sz="2400" dirty="0">
              <a:latin typeface="Goudy Old Style" panose="02020502050305020303" pitchFamily="18" charset="0"/>
            </a:endParaRPr>
          </a:p>
          <a:p>
            <a:pPr marL="285750" indent="-285750" algn="just">
              <a:buFont typeface="Arial" panose="020B0604020202020204" pitchFamily="34" charset="0"/>
              <a:buChar char="•"/>
            </a:pPr>
            <a:r>
              <a:rPr lang="en-US" sz="2400" dirty="0">
                <a:latin typeface="Goudy Old Style" panose="02020502050305020303" pitchFamily="18" charset="0"/>
              </a:rPr>
              <a:t>The City also paid attorneys fees for the five (5) individual City Council members who were individual defendants in  the case.  </a:t>
            </a:r>
            <a:r>
              <a:rPr lang="x-none" sz="2400" dirty="0">
                <a:latin typeface="Goudy Old Style" panose="02020502050305020303" pitchFamily="18" charset="0"/>
              </a:rPr>
              <a:t> </a:t>
            </a:r>
            <a:endParaRPr lang="en-US" sz="2400" dirty="0">
              <a:latin typeface="Goudy Old Style" panose="02020502050305020303" pitchFamily="18" charset="0"/>
            </a:endParaRPr>
          </a:p>
          <a:p>
            <a:pPr marL="285750" indent="-285750" algn="just">
              <a:buFont typeface="Arial" panose="020B0604020202020204" pitchFamily="34" charset="0"/>
              <a:buChar char="•"/>
            </a:pPr>
            <a:r>
              <a:rPr lang="en-US" sz="2400" dirty="0">
                <a:latin typeface="Goudy Old Style" panose="02020502050305020303" pitchFamily="18" charset="0"/>
              </a:rPr>
              <a:t>The total amount of attorneys fees paid by the City of Venice inclusive of the above judgement and legal defense was over </a:t>
            </a:r>
            <a:r>
              <a:rPr lang="en-US" sz="2400" b="1" u="sng" dirty="0">
                <a:solidFill>
                  <a:srgbClr val="FF0000"/>
                </a:solidFill>
                <a:latin typeface="Goudy Old Style" panose="02020502050305020303" pitchFamily="18" charset="0"/>
              </a:rPr>
              <a:t>$2,000,000</a:t>
            </a:r>
            <a:r>
              <a:rPr lang="en-US" sz="2400" dirty="0">
                <a:solidFill>
                  <a:srgbClr val="FF0000"/>
                </a:solidFill>
                <a:latin typeface="Goudy Old Style" panose="02020502050305020303" pitchFamily="18" charset="0"/>
              </a:rPr>
              <a:t>! </a:t>
            </a:r>
          </a:p>
        </p:txBody>
      </p:sp>
      <p:pic>
        <p:nvPicPr>
          <p:cNvPr id="3" name="Picture 2"/>
          <p:cNvPicPr>
            <a:picLocks noChangeAspect="1"/>
          </p:cNvPicPr>
          <p:nvPr/>
        </p:nvPicPr>
        <p:blipFill>
          <a:blip r:embed="rId3"/>
          <a:stretch>
            <a:fillRect/>
          </a:stretch>
        </p:blipFill>
        <p:spPr>
          <a:xfrm>
            <a:off x="7696200" y="1272661"/>
            <a:ext cx="618595" cy="611684"/>
          </a:xfrm>
          <a:prstGeom prst="rect">
            <a:avLst/>
          </a:prstGeom>
        </p:spPr>
      </p:pic>
      <p:pic>
        <p:nvPicPr>
          <p:cNvPr id="10" name="Picture 9"/>
          <p:cNvPicPr>
            <a:picLocks noChangeAspect="1"/>
          </p:cNvPicPr>
          <p:nvPr/>
        </p:nvPicPr>
        <p:blipFill>
          <a:blip r:embed="rId3"/>
          <a:stretch>
            <a:fillRect/>
          </a:stretch>
        </p:blipFill>
        <p:spPr>
          <a:xfrm>
            <a:off x="1066800" y="1261855"/>
            <a:ext cx="618595" cy="611684"/>
          </a:xfrm>
          <a:prstGeom prst="rect">
            <a:avLst/>
          </a:prstGeom>
        </p:spPr>
      </p:pic>
      <p:pic>
        <p:nvPicPr>
          <p:cNvPr id="6" name="Picture 3" descr="A picture containing schematic&#10;&#10;Description automatically generated">
            <a:extLst>
              <a:ext uri="{FF2B5EF4-FFF2-40B4-BE49-F238E27FC236}">
                <a16:creationId xmlns:a16="http://schemas.microsoft.com/office/drawing/2014/main" id="{7AFBC1B8-AA1D-CF68-4B1B-6BA781C939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554" y="115193"/>
            <a:ext cx="3364891" cy="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406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57926"/>
            <a:ext cx="7772400" cy="688975"/>
          </a:xfrm>
        </p:spPr>
        <p:txBody>
          <a:bodyPr>
            <a:noAutofit/>
          </a:bodyPr>
          <a:lstStyle/>
          <a:p>
            <a:r>
              <a:rPr lang="en-US" sz="2800" b="1" u="sng" dirty="0">
                <a:latin typeface="Goudy Old Style" panose="02020502050305020303" pitchFamily="18" charset="0"/>
              </a:rPr>
              <a:t>Oath of Office for Public Officials</a:t>
            </a:r>
            <a:br>
              <a:rPr lang="en-US" sz="3200" u="sng" dirty="0">
                <a:latin typeface="Goudy Old Style" panose="02020502050305020303" pitchFamily="18" charset="0"/>
              </a:rPr>
            </a:br>
            <a:endParaRPr lang="en-US" sz="3200" b="1" u="sng" dirty="0">
              <a:latin typeface="Goudy Old Style" panose="02020502050305020303" pitchFamily="18" charset="0"/>
            </a:endParaRPr>
          </a:p>
        </p:txBody>
      </p:sp>
      <p:sp>
        <p:nvSpPr>
          <p:cNvPr id="3" name="Subtitle 2"/>
          <p:cNvSpPr>
            <a:spLocks noGrp="1"/>
          </p:cNvSpPr>
          <p:nvPr>
            <p:ph type="subTitle" idx="1"/>
          </p:nvPr>
        </p:nvSpPr>
        <p:spPr>
          <a:xfrm>
            <a:off x="381000" y="2133600"/>
            <a:ext cx="6096000" cy="3224463"/>
          </a:xfrm>
        </p:spPr>
        <p:txBody>
          <a:bodyPr>
            <a:normAutofit fontScale="70000" lnSpcReduction="20000"/>
          </a:bodyPr>
          <a:lstStyle/>
          <a:p>
            <a:pPr algn="just"/>
            <a:endParaRPr lang="en-US" dirty="0">
              <a:solidFill>
                <a:schemeClr val="tx1"/>
              </a:solidFill>
              <a:latin typeface="Goudy Old Style" panose="02020502050305020303"/>
            </a:endParaRPr>
          </a:p>
          <a:p>
            <a:pPr algn="just"/>
            <a:r>
              <a:rPr lang="en-US" sz="3400" dirty="0">
                <a:solidFill>
                  <a:schemeClr val="tx1"/>
                </a:solidFill>
                <a:latin typeface="Goudy Old Style" panose="02020502050305020303"/>
              </a:rPr>
              <a:t>'I do solemnly swear (or affirm) that I will support, protect, and defend the Constitution and Government of the United States and of the State of Florida; that I am duly qualified to hold office under the Constitution of the state; and that I will well and faithfully perform the duties of </a:t>
            </a:r>
            <a:r>
              <a:rPr lang="en-US" sz="3400" b="1" dirty="0">
                <a:solidFill>
                  <a:srgbClr val="FF0000"/>
                </a:solidFill>
                <a:latin typeface="Goudy Old Style" panose="02020502050305020303"/>
              </a:rPr>
              <a:t>[</a:t>
            </a:r>
            <a:r>
              <a:rPr lang="en-US" sz="3400" b="1" i="1" dirty="0">
                <a:solidFill>
                  <a:srgbClr val="FF0000"/>
                </a:solidFill>
                <a:latin typeface="Goudy Old Style" panose="02020502050305020303"/>
              </a:rPr>
              <a:t>Insert Position Title</a:t>
            </a:r>
            <a:r>
              <a:rPr lang="en-US" sz="3400" b="1" dirty="0">
                <a:solidFill>
                  <a:srgbClr val="FF0000"/>
                </a:solidFill>
                <a:latin typeface="Goudy Old Style" panose="02020502050305020303"/>
              </a:rPr>
              <a:t>] </a:t>
            </a:r>
            <a:r>
              <a:rPr lang="en-US" sz="3400" dirty="0">
                <a:solidFill>
                  <a:schemeClr val="tx1"/>
                </a:solidFill>
                <a:latin typeface="Goudy Old Style" panose="02020502050305020303"/>
              </a:rPr>
              <a:t>on which I am now about to enter. So help me God.‘’</a:t>
            </a:r>
          </a:p>
          <a:p>
            <a:pPr algn="just"/>
            <a:endParaRPr lang="en-US" sz="3400" dirty="0">
              <a:solidFill>
                <a:schemeClr val="tx1"/>
              </a:solidFill>
              <a:latin typeface="Goudy Old Style" panose="02020502050305020303"/>
            </a:endParaRPr>
          </a:p>
          <a:p>
            <a:pPr algn="just"/>
            <a:r>
              <a:rPr lang="en-US" sz="3400" dirty="0">
                <a:solidFill>
                  <a:schemeClr val="tx1"/>
                </a:solidFill>
                <a:latin typeface="Goudy Old Style" panose="02020502050305020303"/>
              </a:rPr>
              <a:t>See, </a:t>
            </a:r>
            <a:r>
              <a:rPr lang="en-US" sz="3400" dirty="0">
                <a:solidFill>
                  <a:schemeClr val="tx1"/>
                </a:solidFill>
                <a:latin typeface="Goudy Old Style" panose="02020502050305020303" pitchFamily="18" charset="0"/>
              </a:rPr>
              <a:t>Sect. 5(b), Art. II, Fla. Const. </a:t>
            </a:r>
          </a:p>
          <a:p>
            <a:endParaRPr lang="en-US" sz="800" dirty="0"/>
          </a:p>
        </p:txBody>
      </p:sp>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3" descr="A picture containing schematic&#10;&#10;Description automatically generated">
            <a:extLst>
              <a:ext uri="{FF2B5EF4-FFF2-40B4-BE49-F238E27FC236}">
                <a16:creationId xmlns:a16="http://schemas.microsoft.com/office/drawing/2014/main" id="{AB6D082A-9A7B-04FB-7372-7A1ED0D231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89242"/>
            <a:ext cx="3657600" cy="80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3E75329-96A5-4AA3-14C7-B7ACAD8966FD}"/>
              </a:ext>
            </a:extLst>
          </p:cNvPr>
          <p:cNvPicPr>
            <a:picLocks noChangeAspect="1"/>
          </p:cNvPicPr>
          <p:nvPr/>
        </p:nvPicPr>
        <p:blipFill>
          <a:blip r:embed="rId4"/>
          <a:stretch>
            <a:fillRect/>
          </a:stretch>
        </p:blipFill>
        <p:spPr>
          <a:xfrm>
            <a:off x="6781800" y="2286000"/>
            <a:ext cx="2017939" cy="2359724"/>
          </a:xfrm>
          <a:prstGeom prst="rect">
            <a:avLst/>
          </a:prstGeom>
        </p:spPr>
      </p:pic>
    </p:spTree>
    <p:extLst>
      <p:ext uri="{BB962C8B-B14F-4D97-AF65-F5344CB8AC3E}">
        <p14:creationId xmlns:p14="http://schemas.microsoft.com/office/powerpoint/2010/main" val="1943502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001000" cy="3352800"/>
          </a:xfrm>
        </p:spPr>
        <p:txBody>
          <a:bodyPr>
            <a:noAutofit/>
          </a:bodyPr>
          <a:lstStyle/>
          <a:p>
            <a:pPr algn="just"/>
            <a:r>
              <a:rPr lang="en-US" sz="2600" dirty="0">
                <a:effectLst/>
                <a:latin typeface="Goudy Old Style" panose="02020502050305020303" pitchFamily="18" charset="0"/>
                <a:ea typeface="Times New Roman" panose="02020603050405020304" pitchFamily="18" charset="0"/>
              </a:rPr>
              <a:t>Meetings are defined as </a:t>
            </a:r>
            <a:r>
              <a:rPr lang="en-US" sz="2600" dirty="0">
                <a:solidFill>
                  <a:srgbClr val="FF0000"/>
                </a:solidFill>
                <a:effectLst/>
                <a:latin typeface="Goudy Old Style" panose="02020502050305020303" pitchFamily="18" charset="0"/>
                <a:ea typeface="Times New Roman" panose="02020603050405020304" pitchFamily="18" charset="0"/>
              </a:rPr>
              <a:t>all </a:t>
            </a:r>
            <a:r>
              <a:rPr lang="x-none" sz="2600" dirty="0">
                <a:solidFill>
                  <a:srgbClr val="FF0000"/>
                </a:solidFill>
                <a:effectLst/>
                <a:latin typeface="Goudy Old Style" panose="02020502050305020303" pitchFamily="18" charset="0"/>
                <a:ea typeface="Times New Roman" panose="02020603050405020304" pitchFamily="18" charset="0"/>
              </a:rPr>
              <a:t>discussions </a:t>
            </a:r>
            <a:r>
              <a:rPr lang="x-none" sz="2600" dirty="0">
                <a:effectLst/>
                <a:latin typeface="Goudy Old Style" panose="02020502050305020303" pitchFamily="18" charset="0"/>
                <a:ea typeface="Times New Roman" panose="02020603050405020304" pitchFamily="18" charset="0"/>
              </a:rPr>
              <a:t>and deliberations by </a:t>
            </a:r>
            <a:r>
              <a:rPr lang="x-none" sz="2600" dirty="0">
                <a:solidFill>
                  <a:srgbClr val="FF0000"/>
                </a:solidFill>
                <a:latin typeface="Goudy Old Style" panose="02020502050305020303" pitchFamily="18" charset="0"/>
                <a:ea typeface="Times New Roman" panose="02020603050405020304" pitchFamily="18" charset="0"/>
              </a:rPr>
              <a:t>two or more members</a:t>
            </a:r>
            <a:r>
              <a:rPr lang="en-US" sz="2600" dirty="0">
                <a:solidFill>
                  <a:srgbClr val="FF0000"/>
                </a:solidFill>
                <a:latin typeface="Goudy Old Style" panose="02020502050305020303" pitchFamily="18" charset="0"/>
                <a:ea typeface="Times New Roman" panose="02020603050405020304" pitchFamily="18" charset="0"/>
              </a:rPr>
              <a:t> </a:t>
            </a:r>
            <a:r>
              <a:rPr lang="x-none" sz="2600" dirty="0">
                <a:solidFill>
                  <a:srgbClr val="FF0000"/>
                </a:solidFill>
                <a:latin typeface="Goudy Old Style" panose="02020502050305020303" pitchFamily="18" charset="0"/>
                <a:ea typeface="Times New Roman" panose="02020603050405020304" pitchFamily="18" charset="0"/>
              </a:rPr>
              <a:t>of the same board </a:t>
            </a:r>
            <a:r>
              <a:rPr lang="en-US" sz="2600" dirty="0">
                <a:latin typeface="Goudy Old Style" panose="02020502050305020303" pitchFamily="18" charset="0"/>
                <a:ea typeface="Times New Roman" panose="02020603050405020304" pitchFamily="18" charset="0"/>
              </a:rPr>
              <a:t>(whether that meeting is</a:t>
            </a:r>
            <a:r>
              <a:rPr lang="x-none" sz="2600" dirty="0">
                <a:effectLst/>
                <a:latin typeface="Goudy Old Style" panose="02020502050305020303" pitchFamily="18" charset="0"/>
                <a:ea typeface="Times New Roman" panose="02020603050405020304" pitchFamily="18" charset="0"/>
              </a:rPr>
              <a:t> formal or casual</a:t>
            </a:r>
            <a:r>
              <a:rPr lang="en-US" sz="2600" dirty="0">
                <a:effectLst/>
                <a:latin typeface="Goudy Old Style" panose="02020502050305020303" pitchFamily="18" charset="0"/>
                <a:ea typeface="Times New Roman" panose="02020603050405020304" pitchFamily="18" charset="0"/>
              </a:rPr>
              <a:t>)</a:t>
            </a:r>
            <a:r>
              <a:rPr lang="x-none" sz="2600" dirty="0">
                <a:effectLst/>
                <a:latin typeface="Goudy Old Style" panose="02020502050305020303" pitchFamily="18" charset="0"/>
                <a:ea typeface="Times New Roman" panose="02020603050405020304" pitchFamily="18" charset="0"/>
              </a:rPr>
              <a:t> </a:t>
            </a:r>
            <a:r>
              <a:rPr lang="en-US" sz="2600" dirty="0">
                <a:effectLst/>
                <a:latin typeface="Goudy Old Style" panose="02020502050305020303" pitchFamily="18" charset="0"/>
                <a:ea typeface="Times New Roman" panose="02020603050405020304" pitchFamily="18" charset="0"/>
              </a:rPr>
              <a:t>relating to a</a:t>
            </a:r>
            <a:r>
              <a:rPr lang="x-none" sz="2600" dirty="0">
                <a:effectLst/>
                <a:latin typeface="Goudy Old Style" panose="02020502050305020303" pitchFamily="18" charset="0"/>
                <a:ea typeface="Times New Roman" panose="02020603050405020304" pitchFamily="18" charset="0"/>
              </a:rPr>
              <a:t> </a:t>
            </a:r>
            <a:r>
              <a:rPr lang="en-US" sz="2600" dirty="0">
                <a:effectLst/>
                <a:latin typeface="Goudy Old Style" panose="02020502050305020303" pitchFamily="18" charset="0"/>
                <a:ea typeface="Times New Roman" panose="02020603050405020304" pitchFamily="18" charset="0"/>
              </a:rPr>
              <a:t>topic</a:t>
            </a:r>
            <a:r>
              <a:rPr lang="x-none" sz="2600" dirty="0">
                <a:effectLst/>
                <a:latin typeface="Goudy Old Style" panose="02020502050305020303" pitchFamily="18" charset="0"/>
                <a:ea typeface="Times New Roman" panose="02020603050405020304" pitchFamily="18" charset="0"/>
              </a:rPr>
              <a:t> </a:t>
            </a:r>
            <a:r>
              <a:rPr lang="en-US" sz="2600" u="sng" dirty="0">
                <a:solidFill>
                  <a:srgbClr val="FF0000"/>
                </a:solidFill>
                <a:effectLst/>
                <a:latin typeface="Goudy Old Style" panose="02020502050305020303" pitchFamily="18" charset="0"/>
                <a:ea typeface="Times New Roman" panose="02020603050405020304" pitchFamily="18" charset="0"/>
              </a:rPr>
              <a:t>that is pending</a:t>
            </a:r>
            <a:r>
              <a:rPr lang="en-US" sz="2600" dirty="0">
                <a:solidFill>
                  <a:srgbClr val="FF0000"/>
                </a:solidFill>
                <a:effectLst/>
                <a:latin typeface="Goudy Old Style" panose="02020502050305020303" pitchFamily="18" charset="0"/>
                <a:ea typeface="Times New Roman" panose="02020603050405020304" pitchFamily="18" charset="0"/>
              </a:rPr>
              <a:t> </a:t>
            </a:r>
            <a:r>
              <a:rPr lang="en-US" sz="2600" dirty="0">
                <a:effectLst/>
                <a:latin typeface="Goudy Old Style" panose="02020502050305020303" pitchFamily="18" charset="0"/>
                <a:ea typeface="Times New Roman" panose="02020603050405020304" pitchFamily="18" charset="0"/>
              </a:rPr>
              <a:t>before the board </a:t>
            </a:r>
            <a:r>
              <a:rPr lang="en-US" sz="2600" u="sng" dirty="0">
                <a:solidFill>
                  <a:srgbClr val="FF0000"/>
                </a:solidFill>
                <a:effectLst/>
                <a:latin typeface="Goudy Old Style" panose="02020502050305020303" pitchFamily="18" charset="0"/>
                <a:ea typeface="Times New Roman" panose="02020603050405020304" pitchFamily="18" charset="0"/>
              </a:rPr>
              <a:t>or</a:t>
            </a:r>
            <a:r>
              <a:rPr lang="en-US" sz="2600" dirty="0">
                <a:effectLst/>
                <a:latin typeface="Goudy Old Style" panose="02020502050305020303" pitchFamily="18" charset="0"/>
                <a:ea typeface="Times New Roman" panose="02020603050405020304" pitchFamily="18" charset="0"/>
              </a:rPr>
              <a:t> that </a:t>
            </a:r>
            <a:r>
              <a:rPr lang="en-US" sz="2600" u="sng" dirty="0">
                <a:solidFill>
                  <a:srgbClr val="FF0000"/>
                </a:solidFill>
                <a:effectLst/>
                <a:latin typeface="Goudy Old Style" panose="02020502050305020303" pitchFamily="18" charset="0"/>
                <a:ea typeface="Times New Roman" panose="02020603050405020304" pitchFamily="18" charset="0"/>
              </a:rPr>
              <a:t>is </a:t>
            </a:r>
            <a:r>
              <a:rPr lang="x-none" sz="2600" u="sng" dirty="0">
                <a:solidFill>
                  <a:srgbClr val="FF0000"/>
                </a:solidFill>
                <a:effectLst/>
                <a:latin typeface="Goudy Old Style" panose="02020502050305020303" pitchFamily="18" charset="0"/>
                <a:ea typeface="Times New Roman" panose="02020603050405020304" pitchFamily="18" charset="0"/>
              </a:rPr>
              <a:t>foreseeabl</a:t>
            </a:r>
            <a:r>
              <a:rPr lang="en-US" sz="2600" u="sng" dirty="0">
                <a:solidFill>
                  <a:srgbClr val="FF0000"/>
                </a:solidFill>
                <a:effectLst/>
                <a:latin typeface="Goudy Old Style" panose="02020502050305020303" pitchFamily="18" charset="0"/>
                <a:ea typeface="Times New Roman" panose="02020603050405020304" pitchFamily="18" charset="0"/>
              </a:rPr>
              <a:t>e to come before the board</a:t>
            </a:r>
            <a:r>
              <a:rPr lang="en-US" sz="2600" dirty="0">
                <a:solidFill>
                  <a:srgbClr val="FF0000"/>
                </a:solidFill>
                <a:effectLst/>
                <a:latin typeface="Goudy Old Style" panose="02020502050305020303" pitchFamily="18" charset="0"/>
                <a:ea typeface="Times New Roman" panose="02020603050405020304" pitchFamily="18" charset="0"/>
              </a:rPr>
              <a:t> </a:t>
            </a:r>
            <a:r>
              <a:rPr lang="en-US" sz="2600" dirty="0">
                <a:effectLst/>
                <a:latin typeface="Goudy Old Style" panose="02020502050305020303" pitchFamily="18" charset="0"/>
                <a:ea typeface="Times New Roman" panose="02020603050405020304" pitchFamily="18" charset="0"/>
              </a:rPr>
              <a:t>for action. </a:t>
            </a:r>
            <a:endParaRPr lang="en-US" sz="2600" dirty="0">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264390" y="1600200"/>
            <a:ext cx="8615219" cy="523220"/>
          </a:xfrm>
          <a:prstGeom prst="rect">
            <a:avLst/>
          </a:prstGeom>
        </p:spPr>
        <p:txBody>
          <a:bodyPr wrap="square">
            <a:spAutoFit/>
          </a:bodyPr>
          <a:lstStyle/>
          <a:p>
            <a:pPr algn="ctr"/>
            <a:r>
              <a:rPr lang="en-US" sz="2800" b="1" u="sng" dirty="0">
                <a:latin typeface="Goudy Old Style" panose="02020502050305020303" pitchFamily="18" charset="0"/>
              </a:rPr>
              <a:t>Meeting = Discussion of District Business</a:t>
            </a:r>
            <a:endParaRPr lang="en-US" sz="2800" dirty="0"/>
          </a:p>
        </p:txBody>
      </p:sp>
      <p:pic>
        <p:nvPicPr>
          <p:cNvPr id="8" name="Picture 3" descr="A picture containing schematic&#10;&#10;Description automatically generated">
            <a:extLst>
              <a:ext uri="{FF2B5EF4-FFF2-40B4-BE49-F238E27FC236}">
                <a16:creationId xmlns:a16="http://schemas.microsoft.com/office/drawing/2014/main" id="{0F39E70E-00BA-35C1-B548-3A58ABADB6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399" y="25910"/>
            <a:ext cx="3505200" cy="77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966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57926"/>
            <a:ext cx="7772400" cy="688975"/>
          </a:xfrm>
        </p:spPr>
        <p:txBody>
          <a:bodyPr>
            <a:noAutofit/>
          </a:bodyPr>
          <a:lstStyle/>
          <a:p>
            <a:r>
              <a:rPr lang="en-US" sz="2800" b="1" u="sng" dirty="0">
                <a:latin typeface="Goudy Old Style" panose="02020502050305020303" pitchFamily="18" charset="0"/>
              </a:rPr>
              <a:t>Public Officials &amp; Indemnification</a:t>
            </a:r>
            <a:br>
              <a:rPr lang="en-US" sz="3200" u="sng" dirty="0">
                <a:latin typeface="Goudy Old Style" panose="02020502050305020303" pitchFamily="18" charset="0"/>
              </a:rPr>
            </a:br>
            <a:endParaRPr lang="en-US" sz="3200" b="1" u="sng" dirty="0">
              <a:latin typeface="Goudy Old Style" panose="02020502050305020303" pitchFamily="18" charset="0"/>
            </a:endParaRPr>
          </a:p>
        </p:txBody>
      </p:sp>
      <p:sp>
        <p:nvSpPr>
          <p:cNvPr id="3" name="Subtitle 2"/>
          <p:cNvSpPr>
            <a:spLocks noGrp="1"/>
          </p:cNvSpPr>
          <p:nvPr>
            <p:ph type="subTitle" idx="1"/>
          </p:nvPr>
        </p:nvSpPr>
        <p:spPr>
          <a:xfrm>
            <a:off x="381000" y="2133600"/>
            <a:ext cx="6096000" cy="3224463"/>
          </a:xfrm>
        </p:spPr>
        <p:txBody>
          <a:bodyPr>
            <a:normAutofit/>
          </a:bodyPr>
          <a:lstStyle/>
          <a:p>
            <a:pPr algn="just"/>
            <a:endParaRPr lang="en-US" dirty="0">
              <a:solidFill>
                <a:schemeClr val="tx1"/>
              </a:solidFill>
              <a:latin typeface="Goudy Old Style" panose="02020502050305020303"/>
            </a:endParaRPr>
          </a:p>
          <a:p>
            <a:endParaRPr lang="en-US" sz="800" dirty="0"/>
          </a:p>
        </p:txBody>
      </p:sp>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3" descr="A picture containing schematic&#10;&#10;Description automatically generated">
            <a:extLst>
              <a:ext uri="{FF2B5EF4-FFF2-40B4-BE49-F238E27FC236}">
                <a16:creationId xmlns:a16="http://schemas.microsoft.com/office/drawing/2014/main" id="{AB6D082A-9A7B-04FB-7372-7A1ED0D231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12114"/>
            <a:ext cx="3657600" cy="80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C0EE9C0-3431-4146-DC89-F4B750A83167}"/>
              </a:ext>
            </a:extLst>
          </p:cNvPr>
          <p:cNvSpPr txBox="1"/>
          <p:nvPr/>
        </p:nvSpPr>
        <p:spPr>
          <a:xfrm>
            <a:off x="609600" y="2362200"/>
            <a:ext cx="5638800" cy="341632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solidFill>
                  <a:schemeClr val="tx1"/>
                </a:solidFill>
                <a:latin typeface="Goudy Old Style" panose="02020502050305020303"/>
              </a:rPr>
              <a:t>Public officials have a right to be defended when acting in the course and scope of their duties. </a:t>
            </a:r>
          </a:p>
          <a:p>
            <a:pPr marL="342900" indent="-342900" algn="just">
              <a:buFont typeface="Arial" panose="020B0604020202020204" pitchFamily="34" charset="0"/>
              <a:buChar char="•"/>
            </a:pPr>
            <a:r>
              <a:rPr lang="en-US" sz="2400" dirty="0">
                <a:latin typeface="Goudy Old Style" panose="02020502050305020303"/>
              </a:rPr>
              <a:t>Right to indemnification based upon</a:t>
            </a:r>
            <a:r>
              <a:rPr lang="en-US" sz="2400" dirty="0">
                <a:solidFill>
                  <a:schemeClr val="tx1"/>
                </a:solidFill>
                <a:latin typeface="Goudy Old Style" panose="02020502050305020303"/>
              </a:rPr>
              <a:t>:  </a:t>
            </a:r>
          </a:p>
          <a:p>
            <a:pPr marL="800100" lvl="1" indent="-342900" algn="just">
              <a:buFont typeface="Courier New" panose="02070309020205020404" pitchFamily="49" charset="0"/>
              <a:buChar char="o"/>
            </a:pPr>
            <a:r>
              <a:rPr lang="en-US" sz="2400" dirty="0">
                <a:solidFill>
                  <a:schemeClr val="tx1"/>
                </a:solidFill>
                <a:latin typeface="Goudy Old Style" panose="02020502050305020303"/>
              </a:rPr>
              <a:t>Common law.</a:t>
            </a:r>
          </a:p>
          <a:p>
            <a:pPr marL="800100" lvl="1" indent="-342900" algn="just">
              <a:buFont typeface="Courier New" panose="02070309020205020404" pitchFamily="49" charset="0"/>
              <a:buChar char="o"/>
            </a:pPr>
            <a:r>
              <a:rPr lang="en-US" sz="2400" dirty="0">
                <a:solidFill>
                  <a:schemeClr val="tx1"/>
                </a:solidFill>
                <a:latin typeface="Goudy Old Style" panose="02020502050305020303"/>
              </a:rPr>
              <a:t>Florida Statutes § 111.07.</a:t>
            </a:r>
          </a:p>
          <a:p>
            <a:pPr marL="800100" lvl="1" indent="-342900" algn="just">
              <a:buFont typeface="Courier New" panose="02070309020205020404" pitchFamily="49" charset="0"/>
              <a:buChar char="o"/>
            </a:pPr>
            <a:r>
              <a:rPr lang="en-US" sz="2400" dirty="0">
                <a:solidFill>
                  <a:schemeClr val="tx1"/>
                </a:solidFill>
                <a:latin typeface="Goudy Old Style" panose="02020502050305020303"/>
              </a:rPr>
              <a:t>Local</a:t>
            </a:r>
            <a:r>
              <a:rPr lang="en-US" sz="2400" dirty="0">
                <a:latin typeface="Goudy Old Style" panose="02020502050305020303"/>
              </a:rPr>
              <a:t>ly Adopted District </a:t>
            </a:r>
            <a:r>
              <a:rPr lang="en-US" sz="2400" dirty="0">
                <a:solidFill>
                  <a:schemeClr val="tx1"/>
                </a:solidFill>
                <a:latin typeface="Goudy Old Style" panose="02020502050305020303"/>
              </a:rPr>
              <a:t>Policy? </a:t>
            </a:r>
            <a:endParaRPr lang="en-US" sz="2400" dirty="0">
              <a:latin typeface="Goudy Old Style" panose="02020502050305020303"/>
            </a:endParaRPr>
          </a:p>
          <a:p>
            <a:pPr marL="342900" indent="-342900" algn="just">
              <a:buFont typeface="Arial" panose="020B0604020202020204" pitchFamily="34" charset="0"/>
              <a:buChar char="•"/>
            </a:pPr>
            <a:r>
              <a:rPr lang="en-US" sz="2400" dirty="0">
                <a:solidFill>
                  <a:schemeClr val="tx1"/>
                </a:solidFill>
                <a:latin typeface="Goudy Old Style" panose="02020502050305020303"/>
              </a:rPr>
              <a:t> </a:t>
            </a:r>
            <a:r>
              <a:rPr lang="en-US" sz="2400" dirty="0">
                <a:latin typeface="Goudy Old Style" panose="02020502050305020303"/>
              </a:rPr>
              <a:t>Right extends to public records and Sunshine Laws. </a:t>
            </a:r>
            <a:endParaRPr lang="en-US" sz="2400" dirty="0">
              <a:solidFill>
                <a:schemeClr val="tx1"/>
              </a:solidFill>
              <a:latin typeface="Goudy Old Style" panose="02020502050305020303"/>
            </a:endParaRPr>
          </a:p>
        </p:txBody>
      </p:sp>
      <p:pic>
        <p:nvPicPr>
          <p:cNvPr id="10" name="Picture 6" descr="Condo Corporation Indemnification - Toronto Condo News">
            <a:extLst>
              <a:ext uri="{FF2B5EF4-FFF2-40B4-BE49-F238E27FC236}">
                <a16:creationId xmlns:a16="http://schemas.microsoft.com/office/drawing/2014/main" id="{E41E22AE-F0FE-C688-8535-C8793D958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275" y="2781299"/>
            <a:ext cx="2457450" cy="186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7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79450" y="1241703"/>
            <a:ext cx="7772400" cy="936625"/>
          </a:xfrm>
        </p:spPr>
        <p:txBody>
          <a:bodyPr>
            <a:normAutofit/>
          </a:bodyPr>
          <a:lstStyle/>
          <a:p>
            <a:r>
              <a:rPr lang="en-US" sz="3200" b="1" u="sng" dirty="0">
                <a:latin typeface="Goudy Old Style" pitchFamily="18" charset="0"/>
              </a:rPr>
              <a:t>Sunshine and Public Records Headlines</a:t>
            </a:r>
            <a:endParaRPr lang="en-US" sz="3200" b="1" dirty="0"/>
          </a:p>
        </p:txBody>
      </p:sp>
      <p:sp>
        <p:nvSpPr>
          <p:cNvPr id="3" name="Subtitle 2"/>
          <p:cNvSpPr>
            <a:spLocks noGrp="1"/>
          </p:cNvSpPr>
          <p:nvPr>
            <p:ph type="subTitle" idx="1"/>
          </p:nvPr>
        </p:nvSpPr>
        <p:spPr>
          <a:xfrm>
            <a:off x="685800" y="3124200"/>
            <a:ext cx="8001000" cy="2514600"/>
          </a:xfrm>
        </p:spPr>
        <p:txBody>
          <a:bodyPr>
            <a:normAutofit/>
          </a:bodyPr>
          <a:lstStyle/>
          <a:p>
            <a:pPr algn="just"/>
            <a:r>
              <a:rPr lang="en-US" dirty="0">
                <a:solidFill>
                  <a:schemeClr val="tx1"/>
                </a:solidFill>
                <a:latin typeface="Goudy Old Style" panose="02020502050305020303" pitchFamily="18" charset="0"/>
              </a:rPr>
              <a:t> </a:t>
            </a:r>
          </a:p>
        </p:txBody>
      </p:sp>
      <p:sp>
        <p:nvSpPr>
          <p:cNvPr id="5" name="Snip Single Corner Rectangle 4"/>
          <p:cNvSpPr/>
          <p:nvPr/>
        </p:nvSpPr>
        <p:spPr>
          <a:xfrm>
            <a:off x="0" y="990599"/>
            <a:ext cx="9144000" cy="275493"/>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0"/>
            <a:ext cx="6096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descr="A picture containing schematic&#10;&#10;Description automatically generated">
            <a:extLst>
              <a:ext uri="{FF2B5EF4-FFF2-40B4-BE49-F238E27FC236}">
                <a16:creationId xmlns:a16="http://schemas.microsoft.com/office/drawing/2014/main" id="{86CF1334-F3AC-3942-4523-08AB0F2178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51121"/>
            <a:ext cx="3505200" cy="77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25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97" y="914400"/>
            <a:ext cx="8988005" cy="1295400"/>
          </a:xfrm>
        </p:spPr>
        <p:txBody>
          <a:bodyPr>
            <a:noAutofit/>
          </a:bodyPr>
          <a:lstStyle/>
          <a:p>
            <a:pPr algn="ctr"/>
            <a:r>
              <a:rPr lang="en-US" sz="3200" b="1" u="sng" dirty="0">
                <a:latin typeface="Goudy Old Style" panose="02020502050305020303" pitchFamily="18" charset="0"/>
              </a:rPr>
              <a:t>Recent Headlines</a:t>
            </a: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625367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3" descr="A picture containing schematic&#10;&#10;Description automatically generated">
            <a:extLst>
              <a:ext uri="{FF2B5EF4-FFF2-40B4-BE49-F238E27FC236}">
                <a16:creationId xmlns:a16="http://schemas.microsoft.com/office/drawing/2014/main" id="{8D2EE58E-BEA8-F60D-E969-5408852712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2906" y="117760"/>
            <a:ext cx="3138187" cy="69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A8377B6-EF4A-F7EE-2EA6-6CC21E0FC374}"/>
              </a:ext>
            </a:extLst>
          </p:cNvPr>
          <p:cNvSpPr txBox="1"/>
          <p:nvPr/>
        </p:nvSpPr>
        <p:spPr>
          <a:xfrm>
            <a:off x="201694" y="1965466"/>
            <a:ext cx="4446506" cy="1938992"/>
          </a:xfrm>
          <a:prstGeom prst="rect">
            <a:avLst/>
          </a:prstGeom>
          <a:noFill/>
        </p:spPr>
        <p:txBody>
          <a:bodyPr wrap="square">
            <a:spAutoFit/>
          </a:bodyPr>
          <a:lstStyle/>
          <a:p>
            <a:pPr fontAlgn="base"/>
            <a:r>
              <a:rPr lang="en-US" b="1" dirty="0"/>
              <a:t>Holmes County Development Board members charged with Sunshine Law violations</a:t>
            </a:r>
          </a:p>
          <a:p>
            <a:pPr fontAlgn="base"/>
            <a:r>
              <a:rPr lang="en-US" dirty="0"/>
              <a:t>by: </a:t>
            </a:r>
            <a:r>
              <a:rPr lang="en-US" u="sng" dirty="0">
                <a:hlinkClick r:id="rId4" tooltip="Posts by Heather Bazley"/>
              </a:rPr>
              <a:t>Heather Bazley</a:t>
            </a:r>
            <a:endParaRPr lang="en-US" dirty="0"/>
          </a:p>
          <a:p>
            <a:pPr fontAlgn="base"/>
            <a:r>
              <a:rPr lang="en-US" sz="1400" dirty="0"/>
              <a:t>Posted: Jun 24, 2025 / 08:46 PM CDT</a:t>
            </a:r>
          </a:p>
          <a:p>
            <a:pPr fontAlgn="base"/>
            <a:r>
              <a:rPr lang="en-US" sz="1400" dirty="0"/>
              <a:t>Updated: Oct 22, 2025 / 10:44 PM CDT</a:t>
            </a:r>
          </a:p>
          <a:p>
            <a:pPr fontAlgn="base"/>
            <a:r>
              <a:rPr lang="en-US" sz="1000" dirty="0"/>
              <a:t>https://www.mypanhandle.com/news/local-news/holmes-county/holmes-county-development-board-members-charged-with-sunshine-law-violations/</a:t>
            </a:r>
          </a:p>
        </p:txBody>
      </p:sp>
      <p:sp>
        <p:nvSpPr>
          <p:cNvPr id="13" name="TextBox 12">
            <a:extLst>
              <a:ext uri="{FF2B5EF4-FFF2-40B4-BE49-F238E27FC236}">
                <a16:creationId xmlns:a16="http://schemas.microsoft.com/office/drawing/2014/main" id="{47045785-A12C-78AA-FF66-0B8BCEC5F655}"/>
              </a:ext>
            </a:extLst>
          </p:cNvPr>
          <p:cNvSpPr txBox="1"/>
          <p:nvPr/>
        </p:nvSpPr>
        <p:spPr>
          <a:xfrm>
            <a:off x="6028098" y="4184537"/>
            <a:ext cx="3115902" cy="2000548"/>
          </a:xfrm>
          <a:prstGeom prst="rect">
            <a:avLst/>
          </a:prstGeom>
          <a:noFill/>
        </p:spPr>
        <p:txBody>
          <a:bodyPr wrap="square">
            <a:spAutoFit/>
          </a:bodyPr>
          <a:lstStyle/>
          <a:p>
            <a:r>
              <a:rPr lang="en-US" b="1" dirty="0">
                <a:solidFill>
                  <a:srgbClr val="2B2B2B"/>
                </a:solidFill>
                <a:latin typeface="Goudy Old Style" panose="02020502050305020303" pitchFamily="18" charset="0"/>
              </a:rPr>
              <a:t>MIAMI-DADE COUNTY </a:t>
            </a:r>
          </a:p>
          <a:p>
            <a:r>
              <a:rPr lang="en-US" b="1" dirty="0">
                <a:solidFill>
                  <a:srgbClr val="2B2B2B"/>
                </a:solidFill>
                <a:latin typeface="Goudy Old Style" panose="02020502050305020303" pitchFamily="18" charset="0"/>
              </a:rPr>
              <a:t>Lawsuit accuses Miami Dade College of violating Sunshine Law on Trump library </a:t>
            </a:r>
          </a:p>
          <a:p>
            <a:r>
              <a:rPr lang="en-US" sz="1400" b="1" dirty="0">
                <a:solidFill>
                  <a:srgbClr val="2B2B2B"/>
                </a:solidFill>
                <a:latin typeface="Goudy Old Style" panose="02020502050305020303" pitchFamily="18" charset="0"/>
              </a:rPr>
              <a:t>By Claire Heddles </a:t>
            </a:r>
          </a:p>
          <a:p>
            <a:r>
              <a:rPr lang="en-US" sz="1400" b="1" dirty="0">
                <a:solidFill>
                  <a:srgbClr val="2B2B2B"/>
                </a:solidFill>
                <a:latin typeface="Goudy Old Style" panose="02020502050305020303" pitchFamily="18" charset="0"/>
              </a:rPr>
              <a:t>Updated October 7, 2025 5:39</a:t>
            </a:r>
          </a:p>
          <a:p>
            <a:r>
              <a:rPr lang="en-US" sz="1000" b="1" dirty="0">
                <a:solidFill>
                  <a:srgbClr val="2B2B2B"/>
                </a:solidFill>
                <a:latin typeface="Goudy Old Style" panose="02020502050305020303" pitchFamily="18" charset="0"/>
              </a:rPr>
              <a:t>https://www.miamiherald.com/news/local/community/miami-dade/article312416832.html</a:t>
            </a:r>
            <a:endParaRPr lang="en-US" sz="1000" b="0" i="0" dirty="0">
              <a:solidFill>
                <a:srgbClr val="2B2B2B"/>
              </a:solidFill>
              <a:effectLst/>
              <a:latin typeface="Goudy Old Style" panose="02020502050305020303" pitchFamily="18" charset="0"/>
            </a:endParaRPr>
          </a:p>
        </p:txBody>
      </p:sp>
      <p:sp>
        <p:nvSpPr>
          <p:cNvPr id="17" name="TextBox 16">
            <a:extLst>
              <a:ext uri="{FF2B5EF4-FFF2-40B4-BE49-F238E27FC236}">
                <a16:creationId xmlns:a16="http://schemas.microsoft.com/office/drawing/2014/main" id="{ECED52AE-39EA-887F-2F9D-DFB5FEE2B010}"/>
              </a:ext>
            </a:extLst>
          </p:cNvPr>
          <p:cNvSpPr txBox="1"/>
          <p:nvPr/>
        </p:nvSpPr>
        <p:spPr>
          <a:xfrm>
            <a:off x="76200" y="4303302"/>
            <a:ext cx="5791200" cy="2123658"/>
          </a:xfrm>
          <a:prstGeom prst="rect">
            <a:avLst/>
          </a:prstGeom>
          <a:noFill/>
        </p:spPr>
        <p:txBody>
          <a:bodyPr wrap="square">
            <a:spAutoFit/>
          </a:bodyPr>
          <a:lstStyle/>
          <a:p>
            <a:r>
              <a:rPr lang="en-US" b="1" dirty="0"/>
              <a:t>3 St. Johns County Airport Authority Board members facing charges, accused of repeatedly violating Sunshine Laws</a:t>
            </a:r>
          </a:p>
          <a:p>
            <a:r>
              <a:rPr lang="en-US" sz="1400" b="1" dirty="0">
                <a:hlinkClick r:id="rId5" tooltip="View Travis Gibson's author page"/>
              </a:rPr>
              <a:t>Travis Gibson</a:t>
            </a:r>
            <a:r>
              <a:rPr lang="en-US" sz="1400" dirty="0"/>
              <a:t>, Executive Reporter</a:t>
            </a:r>
          </a:p>
          <a:p>
            <a:r>
              <a:rPr lang="en-US" sz="1400" b="1" dirty="0">
                <a:hlinkClick r:id="rId6" tooltip="View Chris Will's author page"/>
              </a:rPr>
              <a:t>Chris Will</a:t>
            </a:r>
            <a:r>
              <a:rPr lang="en-US" sz="1400" dirty="0"/>
              <a:t>, News4JAX reporter, Jacksonville</a:t>
            </a:r>
          </a:p>
          <a:p>
            <a:r>
              <a:rPr lang="en-US" sz="1400" b="1" dirty="0">
                <a:hlinkClick r:id="rId7" tooltip="View Christopher Smith's author page"/>
              </a:rPr>
              <a:t>Christopher Smith</a:t>
            </a:r>
            <a:r>
              <a:rPr lang="en-US" sz="1400" dirty="0"/>
              <a:t>, News4JAX photojournalist, Jacksonville</a:t>
            </a:r>
          </a:p>
          <a:p>
            <a:r>
              <a:rPr lang="en-US" sz="1200" dirty="0"/>
              <a:t>Published: June 27, 2025 at 5:50 PM; Updated: June 28, 2025 at 10:27 PM</a:t>
            </a:r>
          </a:p>
          <a:p>
            <a:r>
              <a:rPr lang="en-US" sz="1000" dirty="0"/>
              <a:t>https://www.news4jax.com/news/local/2025/06/27/3-st-johns-county-airport-authority-board-members-facing-charges-accused-of-violating-sunshine-laws/</a:t>
            </a:r>
          </a:p>
          <a:p>
            <a:endParaRPr lang="en-US" b="1" dirty="0"/>
          </a:p>
        </p:txBody>
      </p:sp>
      <p:sp>
        <p:nvSpPr>
          <p:cNvPr id="3" name="Rectangle 2">
            <a:extLst>
              <a:ext uri="{FF2B5EF4-FFF2-40B4-BE49-F238E27FC236}">
                <a16:creationId xmlns:a16="http://schemas.microsoft.com/office/drawing/2014/main" id="{5EC2B871-AAE5-F5B8-D9A4-0E274105E641}"/>
              </a:ext>
            </a:extLst>
          </p:cNvPr>
          <p:cNvSpPr/>
          <p:nvPr/>
        </p:nvSpPr>
        <p:spPr>
          <a:xfrm>
            <a:off x="94746" y="1896454"/>
            <a:ext cx="4641850" cy="21998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2314F2-BBB6-5F4D-DEB9-230B40FB126D}"/>
              </a:ext>
            </a:extLst>
          </p:cNvPr>
          <p:cNvSpPr/>
          <p:nvPr/>
        </p:nvSpPr>
        <p:spPr>
          <a:xfrm>
            <a:off x="99123" y="4308575"/>
            <a:ext cx="5768278" cy="18252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83ADDB6-2E75-105E-573E-7BF8B3A4CD12}"/>
              </a:ext>
            </a:extLst>
          </p:cNvPr>
          <p:cNvSpPr/>
          <p:nvPr/>
        </p:nvSpPr>
        <p:spPr>
          <a:xfrm>
            <a:off x="6019800" y="4096336"/>
            <a:ext cx="3025077" cy="21573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
            <a:extLst>
              <a:ext uri="{FF2B5EF4-FFF2-40B4-BE49-F238E27FC236}">
                <a16:creationId xmlns:a16="http://schemas.microsoft.com/office/drawing/2014/main" id="{B8C8C60F-08C5-7418-D19D-34D26CC9BF90}"/>
              </a:ext>
            </a:extLst>
          </p:cNvPr>
          <p:cNvSpPr>
            <a:spLocks noChangeArrowheads="1"/>
          </p:cNvSpPr>
          <p:nvPr/>
        </p:nvSpPr>
        <p:spPr bwMode="auto">
          <a:xfrm>
            <a:off x="4920099" y="1974954"/>
            <a:ext cx="4124778" cy="19697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8566"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03030"/>
                </a:solidFill>
                <a:effectLst/>
                <a:latin typeface="Unify Sans"/>
              </a:rPr>
              <a:t>Lawsuit against New College of Florida over violation of public records law settled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03030"/>
                </a:solidFill>
                <a:effectLst/>
                <a:latin typeface="+mn-lt"/>
              </a:rPr>
              <a:t> </a:t>
            </a:r>
            <a:r>
              <a:rPr kumimoji="0" lang="en-US" altLang="en-US" sz="1400" b="1" i="0" u="none" strike="noStrike" cap="none" normalizeH="0" baseline="0" dirty="0">
                <a:ln>
                  <a:noFill/>
                </a:ln>
                <a:solidFill>
                  <a:srgbClr val="303030"/>
                </a:solidFill>
                <a:effectLst/>
                <a:latin typeface="+mn-lt"/>
                <a:hlinkClick r:id="rId8"/>
              </a:rPr>
              <a:t>Gabriela Szymanowska</a:t>
            </a:r>
            <a:endParaRPr kumimoji="0" lang="en-US" altLang="en-US" sz="1400" b="0" i="0" u="none" strike="noStrike" cap="none" normalizeH="0" baseline="0" dirty="0">
              <a:ln>
                <a:noFill/>
              </a:ln>
              <a:solidFill>
                <a:srgbClr val="0000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03030"/>
                </a:solidFill>
                <a:effectLst/>
                <a:latin typeface="+mn-lt"/>
              </a:rPr>
              <a:t>Sarasota Herald-Tribune</a:t>
            </a:r>
            <a:endParaRPr kumimoji="0" lang="en-US" altLang="en-US" sz="1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626262"/>
                </a:solidFill>
                <a:effectLst/>
                <a:latin typeface="+mn-lt"/>
              </a:rPr>
              <a:t>May 14, 2025, 2:58 p.m. ET</a:t>
            </a:r>
          </a:p>
          <a:p>
            <a:pPr lvl="0"/>
            <a:r>
              <a:rPr lang="en-US" altLang="en-US" sz="1000" dirty="0">
                <a:latin typeface="+mn-lt"/>
              </a:rPr>
              <a:t>https://www.heraldtribune.com/story/news/courts/2025/05/14/new-college-of-florida-sarasota-watchdog-group-settle-records-lawsuit/83603266007/?gnt-cfr=1&amp;gca-cat=p&amp;gca-uir=false&amp;gca-epti=z117022p119650c119650u114122d00----v117022&amp;gca-ft=271&amp;gca-ds=sophi</a:t>
            </a:r>
            <a:endParaRPr kumimoji="0" lang="en-US" altLang="en-US" sz="1000" b="0" i="0" u="none" strike="noStrike" cap="none" normalizeH="0" baseline="0" dirty="0">
              <a:ln>
                <a:noFill/>
              </a:ln>
              <a:solidFill>
                <a:schemeClr val="tx1"/>
              </a:solidFill>
              <a:effectLst/>
              <a:latin typeface="+mn-lt"/>
            </a:endParaRPr>
          </a:p>
        </p:txBody>
      </p:sp>
      <p:sp>
        <p:nvSpPr>
          <p:cNvPr id="14" name="Rectangle 13">
            <a:extLst>
              <a:ext uri="{FF2B5EF4-FFF2-40B4-BE49-F238E27FC236}">
                <a16:creationId xmlns:a16="http://schemas.microsoft.com/office/drawing/2014/main" id="{E0B660B5-BCD9-A47A-A08B-7EA35FB76C47}"/>
              </a:ext>
            </a:extLst>
          </p:cNvPr>
          <p:cNvSpPr/>
          <p:nvPr/>
        </p:nvSpPr>
        <p:spPr>
          <a:xfrm>
            <a:off x="4857945" y="1965465"/>
            <a:ext cx="4186932" cy="20137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568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227444"/>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BA53AFB-7D54-F578-EC8B-A75987206DA8}"/>
              </a:ext>
            </a:extLst>
          </p:cNvPr>
          <p:cNvSpPr>
            <a:spLocks noGrp="1"/>
          </p:cNvSpPr>
          <p:nvPr>
            <p:ph type="title"/>
          </p:nvPr>
        </p:nvSpPr>
        <p:spPr>
          <a:xfrm>
            <a:off x="596900" y="1219200"/>
            <a:ext cx="7886700" cy="1325563"/>
          </a:xfrm>
        </p:spPr>
        <p:txBody>
          <a:bodyPr/>
          <a:lstStyle/>
          <a:p>
            <a:pPr algn="ctr"/>
            <a:r>
              <a:rPr lang="en-US" b="1" u="sng" dirty="0">
                <a:latin typeface="Goudy Old Style" panose="02020502050305020303" pitchFamily="18" charset="0"/>
              </a:rPr>
              <a:t>Quiz Time</a:t>
            </a:r>
          </a:p>
        </p:txBody>
      </p:sp>
      <p:sp>
        <p:nvSpPr>
          <p:cNvPr id="6" name="Content Placeholder 5">
            <a:extLst>
              <a:ext uri="{FF2B5EF4-FFF2-40B4-BE49-F238E27FC236}">
                <a16:creationId xmlns:a16="http://schemas.microsoft.com/office/drawing/2014/main" id="{2F7F4233-1663-51EC-32CD-E66067921875}"/>
              </a:ext>
            </a:extLst>
          </p:cNvPr>
          <p:cNvSpPr>
            <a:spLocks noGrp="1"/>
          </p:cNvSpPr>
          <p:nvPr>
            <p:ph idx="1"/>
          </p:nvPr>
        </p:nvSpPr>
        <p:spPr>
          <a:xfrm>
            <a:off x="457200" y="2133600"/>
            <a:ext cx="8458199" cy="3357563"/>
          </a:xfrm>
        </p:spPr>
        <p:txBody>
          <a:bodyPr>
            <a:noAutofit/>
          </a:bodyPr>
          <a:lstStyle/>
          <a:p>
            <a:pPr marL="457200" indent="-457200" algn="just">
              <a:buAutoNum type="arabicParenR"/>
            </a:pPr>
            <a:r>
              <a:rPr lang="en-US" sz="2200" dirty="0">
                <a:latin typeface="Goudy Old Style" panose="02020502050305020303" pitchFamily="18" charset="0"/>
              </a:rPr>
              <a:t>Are a Board member’s posted comments relating to District business on a privately operated website considered a public record?</a:t>
            </a:r>
          </a:p>
          <a:p>
            <a:pPr marL="457200" indent="-457200" algn="just">
              <a:buAutoNum type="arabicParenR"/>
            </a:pPr>
            <a:r>
              <a:rPr lang="en-US" sz="2200" dirty="0">
                <a:latin typeface="Goudy Old Style" panose="02020502050305020303" pitchFamily="18" charset="0"/>
              </a:rPr>
              <a:t>Can text messages be a public record?</a:t>
            </a:r>
          </a:p>
          <a:p>
            <a:pPr marL="457200" indent="-457200" algn="just">
              <a:buAutoNum type="arabicParenR"/>
            </a:pPr>
            <a:r>
              <a:rPr lang="en-US" sz="2200" dirty="0">
                <a:latin typeface="Goudy Old Style" panose="02020502050305020303" pitchFamily="18" charset="0"/>
              </a:rPr>
              <a:t>Does someone requesting public records have to explain why they want the record?</a:t>
            </a:r>
          </a:p>
          <a:p>
            <a:pPr marL="457200" indent="-457200" algn="just">
              <a:buAutoNum type="arabicParenR"/>
            </a:pPr>
            <a:r>
              <a:rPr lang="en-US" sz="2200" dirty="0">
                <a:latin typeface="Goudy Old Style" panose="02020502050305020303" pitchFamily="18" charset="0"/>
              </a:rPr>
              <a:t>Can a District require a person requesting public records identify themselves?</a:t>
            </a:r>
          </a:p>
          <a:p>
            <a:pPr marL="457200" indent="-457200" algn="just">
              <a:buAutoNum type="arabicParenR"/>
            </a:pPr>
            <a:r>
              <a:rPr lang="en-US" sz="2200" dirty="0">
                <a:latin typeface="Goudy Old Style" panose="02020502050305020303" pitchFamily="18" charset="0"/>
              </a:rPr>
              <a:t>True or False – If a court finds the District failed to follow the Public Records Act, the court could award attorney’s fees to the requestor.  </a:t>
            </a:r>
          </a:p>
        </p:txBody>
      </p:sp>
    </p:spTree>
    <p:extLst>
      <p:ext uri="{BB962C8B-B14F-4D97-AF65-F5344CB8AC3E}">
        <p14:creationId xmlns:p14="http://schemas.microsoft.com/office/powerpoint/2010/main" val="43316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204716"/>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BA53AFB-7D54-F578-EC8B-A75987206DA8}"/>
              </a:ext>
            </a:extLst>
          </p:cNvPr>
          <p:cNvSpPr>
            <a:spLocks noGrp="1"/>
          </p:cNvSpPr>
          <p:nvPr>
            <p:ph type="title"/>
          </p:nvPr>
        </p:nvSpPr>
        <p:spPr>
          <a:xfrm>
            <a:off x="1968500" y="1488915"/>
            <a:ext cx="3517900" cy="1101885"/>
          </a:xfrm>
        </p:spPr>
        <p:txBody>
          <a:bodyPr/>
          <a:lstStyle/>
          <a:p>
            <a:r>
              <a:rPr lang="en-US" b="1" u="sng" dirty="0">
                <a:latin typeface="Goudy Old Style" panose="02020502050305020303" pitchFamily="18" charset="0"/>
              </a:rPr>
              <a:t>Answer Time</a:t>
            </a:r>
          </a:p>
        </p:txBody>
      </p:sp>
      <p:sp>
        <p:nvSpPr>
          <p:cNvPr id="6" name="Content Placeholder 5">
            <a:extLst>
              <a:ext uri="{FF2B5EF4-FFF2-40B4-BE49-F238E27FC236}">
                <a16:creationId xmlns:a16="http://schemas.microsoft.com/office/drawing/2014/main" id="{2F7F4233-1663-51EC-32CD-E66067921875}"/>
              </a:ext>
            </a:extLst>
          </p:cNvPr>
          <p:cNvSpPr>
            <a:spLocks noGrp="1"/>
          </p:cNvSpPr>
          <p:nvPr>
            <p:ph idx="1"/>
          </p:nvPr>
        </p:nvSpPr>
        <p:spPr>
          <a:xfrm>
            <a:off x="463550" y="2433583"/>
            <a:ext cx="8083550" cy="3281417"/>
          </a:xfrm>
        </p:spPr>
        <p:txBody>
          <a:bodyPr>
            <a:normAutofit/>
          </a:bodyPr>
          <a:lstStyle/>
          <a:p>
            <a:pPr marL="457200" indent="-457200" algn="just">
              <a:buAutoNum type="arabicParenR"/>
            </a:pPr>
            <a:r>
              <a:rPr lang="en-US" sz="2400" dirty="0">
                <a:latin typeface="Goudy Old Style" panose="02020502050305020303" pitchFamily="18" charset="0"/>
              </a:rPr>
              <a:t>Are a Board member’s posted comments relating to District business on a privately operated website considered a public record?</a:t>
            </a:r>
          </a:p>
          <a:p>
            <a:pPr marL="914400" lvl="1" indent="-342900" algn="just">
              <a:buFont typeface="Wingdings" panose="05000000000000000000" pitchFamily="2" charset="2"/>
              <a:buChar char="ü"/>
            </a:pPr>
            <a:r>
              <a:rPr lang="en-US" sz="2400" dirty="0">
                <a:latin typeface="Goudy Old Style" panose="02020502050305020303" pitchFamily="18" charset="0"/>
              </a:rPr>
              <a:t>Yes, and the Board member would be responsible for ensuring that information is maintained in accordance with the Public Records Act. </a:t>
            </a:r>
          </a:p>
          <a:p>
            <a:pPr marL="457200" indent="-457200" algn="just">
              <a:buFont typeface="Arial" panose="020B0604020202020204" pitchFamily="34" charset="0"/>
              <a:buAutoNum type="arabicParenR"/>
            </a:pPr>
            <a:r>
              <a:rPr lang="en-US" sz="2400" dirty="0">
                <a:latin typeface="Goudy Old Style" panose="02020502050305020303" pitchFamily="18" charset="0"/>
              </a:rPr>
              <a:t>Can text messages be a public record?</a:t>
            </a:r>
          </a:p>
          <a:p>
            <a:pPr marL="914400" lvl="1" indent="-342900" algn="just">
              <a:buFont typeface="Wingdings" panose="05000000000000000000" pitchFamily="2" charset="2"/>
              <a:buChar char="ü"/>
            </a:pPr>
            <a:r>
              <a:rPr lang="en-US" sz="2400" dirty="0">
                <a:latin typeface="Goudy Old Style" panose="02020502050305020303" pitchFamily="18" charset="0"/>
              </a:rPr>
              <a:t>Yes.</a:t>
            </a:r>
          </a:p>
        </p:txBody>
      </p:sp>
      <p:sp>
        <p:nvSpPr>
          <p:cNvPr id="9" name="TextBox 8">
            <a:extLst>
              <a:ext uri="{FF2B5EF4-FFF2-40B4-BE49-F238E27FC236}">
                <a16:creationId xmlns:a16="http://schemas.microsoft.com/office/drawing/2014/main" id="{45E24FFC-7B12-47FA-8F4F-D166F52EA75B}"/>
              </a:ext>
            </a:extLst>
          </p:cNvPr>
          <p:cNvSpPr txBox="1"/>
          <p:nvPr/>
        </p:nvSpPr>
        <p:spPr>
          <a:xfrm>
            <a:off x="4641850" y="1879180"/>
            <a:ext cx="4121150" cy="369332"/>
          </a:xfrm>
          <a:prstGeom prst="rect">
            <a:avLst/>
          </a:prstGeom>
          <a:noFill/>
        </p:spPr>
        <p:txBody>
          <a:bodyPr wrap="square">
            <a:spAutoFit/>
          </a:bodyPr>
          <a:lstStyle/>
          <a:p>
            <a:r>
              <a:rPr lang="en-US" dirty="0">
                <a:latin typeface="Goudy Old Style" panose="02020502050305020303" pitchFamily="18" charset="0"/>
                <a:hlinkClick r:id="rId4"/>
              </a:rPr>
              <a:t>sunshinemanual.pdf (myfloridalegal.com</a:t>
            </a:r>
            <a:r>
              <a:rPr lang="en-US" dirty="0">
                <a:hlinkClick r:id="rId4"/>
              </a:rPr>
              <a:t>)</a:t>
            </a:r>
            <a:endParaRPr lang="en-US" dirty="0"/>
          </a:p>
        </p:txBody>
      </p:sp>
    </p:spTree>
    <p:extLst>
      <p:ext uri="{BB962C8B-B14F-4D97-AF65-F5344CB8AC3E}">
        <p14:creationId xmlns:p14="http://schemas.microsoft.com/office/powerpoint/2010/main" val="323271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196506"/>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BA53AFB-7D54-F578-EC8B-A75987206DA8}"/>
              </a:ext>
            </a:extLst>
          </p:cNvPr>
          <p:cNvSpPr>
            <a:spLocks noGrp="1"/>
          </p:cNvSpPr>
          <p:nvPr>
            <p:ph type="title"/>
          </p:nvPr>
        </p:nvSpPr>
        <p:spPr>
          <a:xfrm>
            <a:off x="1968500" y="1371600"/>
            <a:ext cx="3060700" cy="1101885"/>
          </a:xfrm>
        </p:spPr>
        <p:txBody>
          <a:bodyPr/>
          <a:lstStyle/>
          <a:p>
            <a:r>
              <a:rPr lang="en-US" b="1" u="sng" dirty="0">
                <a:latin typeface="Goudy Old Style" panose="02020502050305020303" pitchFamily="18" charset="0"/>
              </a:rPr>
              <a:t>Answer Time</a:t>
            </a:r>
          </a:p>
        </p:txBody>
      </p:sp>
      <p:sp>
        <p:nvSpPr>
          <p:cNvPr id="6" name="Content Placeholder 5">
            <a:extLst>
              <a:ext uri="{FF2B5EF4-FFF2-40B4-BE49-F238E27FC236}">
                <a16:creationId xmlns:a16="http://schemas.microsoft.com/office/drawing/2014/main" id="{2F7F4233-1663-51EC-32CD-E66067921875}"/>
              </a:ext>
            </a:extLst>
          </p:cNvPr>
          <p:cNvSpPr>
            <a:spLocks noGrp="1"/>
          </p:cNvSpPr>
          <p:nvPr>
            <p:ph idx="1"/>
          </p:nvPr>
        </p:nvSpPr>
        <p:spPr>
          <a:xfrm>
            <a:off x="685800" y="2433583"/>
            <a:ext cx="7861300" cy="3891017"/>
          </a:xfrm>
        </p:spPr>
        <p:txBody>
          <a:bodyPr>
            <a:normAutofit/>
          </a:bodyPr>
          <a:lstStyle/>
          <a:p>
            <a:pPr marL="457200" indent="-457200">
              <a:buFont typeface="+mj-lt"/>
              <a:buAutoNum type="arabicParenR" startAt="3"/>
            </a:pPr>
            <a:r>
              <a:rPr lang="en-US" sz="2400" dirty="0">
                <a:latin typeface="Goudy Old Style" panose="02020502050305020303" pitchFamily="18" charset="0"/>
              </a:rPr>
              <a:t>Does someone requesting public records have to explain why they want the record?</a:t>
            </a:r>
          </a:p>
          <a:p>
            <a:pPr marL="857250" lvl="1" indent="-285750">
              <a:buFont typeface="Wingdings" panose="05000000000000000000" pitchFamily="2" charset="2"/>
              <a:buChar char="ü"/>
            </a:pPr>
            <a:r>
              <a:rPr lang="en-US" sz="2400" dirty="0">
                <a:latin typeface="Goudy Old Style" panose="02020502050305020303" pitchFamily="18" charset="0"/>
              </a:rPr>
              <a:t>No, the motivation of the person does not impact their right to see the public record. </a:t>
            </a:r>
          </a:p>
          <a:p>
            <a:pPr marL="457200" indent="-457200">
              <a:buFont typeface="Arial" panose="020B0604020202020204" pitchFamily="34" charset="0"/>
              <a:buAutoNum type="arabicParenR" startAt="3"/>
            </a:pPr>
            <a:r>
              <a:rPr lang="en-US" sz="2400" dirty="0">
                <a:latin typeface="Goudy Old Style" panose="02020502050305020303" pitchFamily="18" charset="0"/>
              </a:rPr>
              <a:t>Can a District require a person requesting public records to identify themselves?</a:t>
            </a:r>
          </a:p>
          <a:p>
            <a:pPr marL="857250" lvl="1" indent="-285750">
              <a:buFont typeface="Wingdings" panose="05000000000000000000" pitchFamily="2" charset="2"/>
              <a:buChar char="ü"/>
            </a:pPr>
            <a:r>
              <a:rPr lang="en-US" sz="2400" dirty="0">
                <a:latin typeface="Goudy Old Style" panose="02020502050305020303" pitchFamily="18" charset="0"/>
              </a:rPr>
              <a:t>No, a person requesting public records is not required to give his/her name, address, telephone number or other identifying information.  </a:t>
            </a:r>
          </a:p>
          <a:p>
            <a:pPr marL="0" indent="0">
              <a:buNone/>
            </a:pPr>
            <a:r>
              <a:rPr lang="en-US" dirty="0">
                <a:latin typeface="Goudy Old Style" panose="02020502050305020303" pitchFamily="18" charset="0"/>
              </a:rPr>
              <a:t> </a:t>
            </a:r>
          </a:p>
        </p:txBody>
      </p:sp>
      <p:sp>
        <p:nvSpPr>
          <p:cNvPr id="9" name="TextBox 8">
            <a:extLst>
              <a:ext uri="{FF2B5EF4-FFF2-40B4-BE49-F238E27FC236}">
                <a16:creationId xmlns:a16="http://schemas.microsoft.com/office/drawing/2014/main" id="{45E24FFC-7B12-47FA-8F4F-D166F52EA75B}"/>
              </a:ext>
            </a:extLst>
          </p:cNvPr>
          <p:cNvSpPr txBox="1"/>
          <p:nvPr/>
        </p:nvSpPr>
        <p:spPr>
          <a:xfrm>
            <a:off x="4641850" y="1752600"/>
            <a:ext cx="4121150" cy="381000"/>
          </a:xfrm>
          <a:prstGeom prst="rect">
            <a:avLst/>
          </a:prstGeom>
          <a:noFill/>
        </p:spPr>
        <p:txBody>
          <a:bodyPr wrap="square">
            <a:spAutoFit/>
          </a:bodyPr>
          <a:lstStyle/>
          <a:p>
            <a:r>
              <a:rPr lang="en-US" dirty="0">
                <a:latin typeface="Goudy Old Style" panose="02020502050305020303" pitchFamily="18" charset="0"/>
                <a:hlinkClick r:id="rId4"/>
              </a:rPr>
              <a:t>sunshinemanual.pdf (myfloridalegal.com</a:t>
            </a:r>
            <a:r>
              <a:rPr lang="en-US" dirty="0">
                <a:hlinkClick r:id="rId4"/>
              </a:rPr>
              <a:t>)</a:t>
            </a:r>
            <a:endParaRPr lang="en-US" dirty="0"/>
          </a:p>
        </p:txBody>
      </p:sp>
    </p:spTree>
    <p:extLst>
      <p:ext uri="{BB962C8B-B14F-4D97-AF65-F5344CB8AC3E}">
        <p14:creationId xmlns:p14="http://schemas.microsoft.com/office/powerpoint/2010/main" val="29184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nip Single Corner Rectangle 3"/>
          <p:cNvSpPr/>
          <p:nvPr/>
        </p:nvSpPr>
        <p:spPr>
          <a:xfrm>
            <a:off x="0" y="1430229"/>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p:cNvSpPr/>
          <p:nvPr/>
        </p:nvSpPr>
        <p:spPr>
          <a:xfrm>
            <a:off x="0" y="57912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3" descr="A picture containing schematic&#10;&#10;Description automatically generated">
            <a:extLst>
              <a:ext uri="{FF2B5EF4-FFF2-40B4-BE49-F238E27FC236}">
                <a16:creationId xmlns:a16="http://schemas.microsoft.com/office/drawing/2014/main" id="{103DE8A1-51BE-4179-D5D4-E81D51F60F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488" y="216353"/>
            <a:ext cx="3811023" cy="8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BA53AFB-7D54-F578-EC8B-A75987206DA8}"/>
              </a:ext>
            </a:extLst>
          </p:cNvPr>
          <p:cNvSpPr>
            <a:spLocks noGrp="1"/>
          </p:cNvSpPr>
          <p:nvPr>
            <p:ph type="title"/>
          </p:nvPr>
        </p:nvSpPr>
        <p:spPr>
          <a:xfrm>
            <a:off x="1968500" y="1600200"/>
            <a:ext cx="2603500" cy="1101885"/>
          </a:xfrm>
        </p:spPr>
        <p:txBody>
          <a:bodyPr/>
          <a:lstStyle/>
          <a:p>
            <a:r>
              <a:rPr lang="en-US" b="1" u="sng" dirty="0">
                <a:latin typeface="Goudy Old Style" panose="02020502050305020303" pitchFamily="18" charset="0"/>
              </a:rPr>
              <a:t>Answer Time</a:t>
            </a:r>
          </a:p>
        </p:txBody>
      </p:sp>
      <p:sp>
        <p:nvSpPr>
          <p:cNvPr id="6" name="Content Placeholder 5">
            <a:extLst>
              <a:ext uri="{FF2B5EF4-FFF2-40B4-BE49-F238E27FC236}">
                <a16:creationId xmlns:a16="http://schemas.microsoft.com/office/drawing/2014/main" id="{2F7F4233-1663-51EC-32CD-E66067921875}"/>
              </a:ext>
            </a:extLst>
          </p:cNvPr>
          <p:cNvSpPr>
            <a:spLocks noGrp="1"/>
          </p:cNvSpPr>
          <p:nvPr>
            <p:ph idx="1"/>
          </p:nvPr>
        </p:nvSpPr>
        <p:spPr>
          <a:xfrm>
            <a:off x="914400" y="2986033"/>
            <a:ext cx="7480300" cy="2119367"/>
          </a:xfrm>
        </p:spPr>
        <p:txBody>
          <a:bodyPr>
            <a:normAutofit/>
          </a:bodyPr>
          <a:lstStyle/>
          <a:p>
            <a:pPr marL="457200" indent="-457200" algn="just">
              <a:buFont typeface="+mj-lt"/>
              <a:buAutoNum type="arabicParenR" startAt="5"/>
            </a:pPr>
            <a:r>
              <a:rPr lang="en-US" sz="2400" dirty="0">
                <a:latin typeface="Goudy Old Style" panose="02020502050305020303" pitchFamily="18" charset="0"/>
              </a:rPr>
              <a:t>True or False – If a court finds the District failed to follow the Public Records Act, the court could award attorney’s fees to the requestor.  </a:t>
            </a:r>
          </a:p>
          <a:p>
            <a:pPr marL="857250" lvl="1" indent="-285750" algn="just">
              <a:buFont typeface="Wingdings" panose="05000000000000000000" pitchFamily="2" charset="2"/>
              <a:buChar char="ü"/>
            </a:pPr>
            <a:r>
              <a:rPr lang="en-US" sz="2400" dirty="0">
                <a:latin typeface="Goudy Old Style" panose="02020502050305020303" pitchFamily="18" charset="0"/>
              </a:rPr>
              <a:t>True.  An award of attorney’s fees can be ordered in actions to enforce the Public Records Act. </a:t>
            </a:r>
          </a:p>
        </p:txBody>
      </p:sp>
      <p:sp>
        <p:nvSpPr>
          <p:cNvPr id="9" name="TextBox 8">
            <a:extLst>
              <a:ext uri="{FF2B5EF4-FFF2-40B4-BE49-F238E27FC236}">
                <a16:creationId xmlns:a16="http://schemas.microsoft.com/office/drawing/2014/main" id="{45E24FFC-7B12-47FA-8F4F-D166F52EA75B}"/>
              </a:ext>
            </a:extLst>
          </p:cNvPr>
          <p:cNvSpPr txBox="1"/>
          <p:nvPr/>
        </p:nvSpPr>
        <p:spPr>
          <a:xfrm>
            <a:off x="4565650" y="1992868"/>
            <a:ext cx="4425950" cy="369332"/>
          </a:xfrm>
          <a:prstGeom prst="rect">
            <a:avLst/>
          </a:prstGeom>
          <a:noFill/>
        </p:spPr>
        <p:txBody>
          <a:bodyPr wrap="square">
            <a:spAutoFit/>
          </a:bodyPr>
          <a:lstStyle/>
          <a:p>
            <a:r>
              <a:rPr lang="en-US" dirty="0">
                <a:latin typeface="Goudy Old Style" panose="02020502050305020303" pitchFamily="18" charset="0"/>
                <a:hlinkClick r:id="rId4"/>
              </a:rPr>
              <a:t>sunshinemanual.pdf (myfloridalegal.com</a:t>
            </a:r>
            <a:r>
              <a:rPr lang="en-US" dirty="0">
                <a:hlinkClick r:id="rId4"/>
              </a:rPr>
              <a:t>)</a:t>
            </a:r>
            <a:endParaRPr lang="en-US" dirty="0"/>
          </a:p>
        </p:txBody>
      </p:sp>
    </p:spTree>
    <p:extLst>
      <p:ext uri="{BB962C8B-B14F-4D97-AF65-F5344CB8AC3E}">
        <p14:creationId xmlns:p14="http://schemas.microsoft.com/office/powerpoint/2010/main" val="39049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2EF7A30-C485-D9CB-D2D7-6AE158CD646C}"/>
              </a:ext>
            </a:extLst>
          </p:cNvPr>
          <p:cNvSpPr>
            <a:spLocks noGrp="1"/>
          </p:cNvSpPr>
          <p:nvPr>
            <p:ph type="title"/>
          </p:nvPr>
        </p:nvSpPr>
        <p:spPr>
          <a:xfrm>
            <a:off x="960120" y="1610301"/>
            <a:ext cx="7223760" cy="1203961"/>
          </a:xfrm>
        </p:spPr>
        <p:txBody>
          <a:bodyPr/>
          <a:lstStyle/>
          <a:p>
            <a:pPr algn="ctr"/>
            <a:r>
              <a:rPr lang="en-US" b="1" dirty="0">
                <a:latin typeface="Goudy Old Style" panose="02020502050305020303" pitchFamily="18" charset="0"/>
              </a:rPr>
              <a:t>Thank you!</a:t>
            </a:r>
          </a:p>
        </p:txBody>
      </p:sp>
      <p:sp>
        <p:nvSpPr>
          <p:cNvPr id="13" name="Content Placeholder 12">
            <a:extLst>
              <a:ext uri="{FF2B5EF4-FFF2-40B4-BE49-F238E27FC236}">
                <a16:creationId xmlns:a16="http://schemas.microsoft.com/office/drawing/2014/main" id="{64D8DA80-C403-C6F3-A427-DDD1430AA3F2}"/>
              </a:ext>
            </a:extLst>
          </p:cNvPr>
          <p:cNvSpPr>
            <a:spLocks noGrp="1"/>
          </p:cNvSpPr>
          <p:nvPr>
            <p:ph sz="half" idx="1"/>
          </p:nvPr>
        </p:nvSpPr>
        <p:spPr>
          <a:xfrm>
            <a:off x="914400" y="2953384"/>
            <a:ext cx="3611880" cy="2915709"/>
          </a:xfrm>
        </p:spPr>
        <p:txBody>
          <a:bodyPr>
            <a:normAutofit/>
          </a:bodyPr>
          <a:lstStyle/>
          <a:p>
            <a:pPr marL="0" indent="0" algn="ctr">
              <a:lnSpc>
                <a:spcPct val="100000"/>
              </a:lnSpc>
              <a:spcBef>
                <a:spcPts val="0"/>
              </a:spcBef>
              <a:spcAft>
                <a:spcPts val="0"/>
              </a:spcAft>
              <a:buNone/>
            </a:pPr>
            <a:r>
              <a:rPr lang="en-US" sz="2400" dirty="0">
                <a:latin typeface="Goudy Old Style" panose="02020502050305020303" pitchFamily="18" charset="0"/>
              </a:rPr>
              <a:t>Andrew H. Cohen, Esq.</a:t>
            </a:r>
          </a:p>
          <a:p>
            <a:pPr marL="0" indent="0" algn="ctr">
              <a:lnSpc>
                <a:spcPct val="100000"/>
              </a:lnSpc>
              <a:spcBef>
                <a:spcPts val="0"/>
              </a:spcBef>
              <a:spcAft>
                <a:spcPts val="0"/>
              </a:spcAft>
              <a:buNone/>
            </a:pPr>
            <a:r>
              <a:rPr lang="en-US" sz="2400" dirty="0">
                <a:latin typeface="Goudy Old Style" panose="02020502050305020303" pitchFamily="18" charset="0"/>
                <a:hlinkClick r:id="rId3">
                  <a:extLst>
                    <a:ext uri="{A12FA001-AC4F-418D-AE19-62706E023703}">
                      <ahyp:hlinkClr xmlns:ahyp="http://schemas.microsoft.com/office/drawing/2018/hyperlinkcolor" val="tx"/>
                    </a:ext>
                  </a:extLst>
                </a:hlinkClick>
              </a:rPr>
              <a:t>acohen@flgovlaw.com</a:t>
            </a:r>
            <a:endParaRPr lang="en-US" sz="2400" dirty="0">
              <a:latin typeface="Goudy Old Style" panose="02020502050305020303" pitchFamily="18" charset="0"/>
            </a:endParaRPr>
          </a:p>
          <a:p>
            <a:pPr marL="0" indent="0" algn="ctr">
              <a:lnSpc>
                <a:spcPct val="100000"/>
              </a:lnSpc>
              <a:spcBef>
                <a:spcPts val="0"/>
              </a:spcBef>
              <a:spcAft>
                <a:spcPts val="0"/>
              </a:spcAft>
              <a:buNone/>
            </a:pPr>
            <a:r>
              <a:rPr lang="en-US" sz="2400" dirty="0">
                <a:latin typeface="Goudy Old Style" panose="02020502050305020303" pitchFamily="18" charset="0"/>
              </a:rPr>
              <a:t>Persson, Cohen, Mooney, Fernandez &amp; Jackson, P.A</a:t>
            </a:r>
          </a:p>
          <a:p>
            <a:pPr marL="0" indent="0" algn="ctr">
              <a:lnSpc>
                <a:spcPct val="100000"/>
              </a:lnSpc>
              <a:spcBef>
                <a:spcPts val="0"/>
              </a:spcBef>
              <a:spcAft>
                <a:spcPts val="0"/>
              </a:spcAft>
              <a:buNone/>
            </a:pPr>
            <a:r>
              <a:rPr lang="en-US" sz="2400" dirty="0">
                <a:latin typeface="Goudy Old Style" panose="02020502050305020303" pitchFamily="18" charset="0"/>
              </a:rPr>
              <a:t>(941) 306-4730</a:t>
            </a:r>
            <a:br>
              <a:rPr lang="en-US" sz="2400" b="1" dirty="0">
                <a:latin typeface="Goudy Old Style" panose="02020502050305020303" pitchFamily="18" charset="0"/>
              </a:rPr>
            </a:br>
            <a:br>
              <a:rPr lang="en-US" sz="2400" b="1" dirty="0">
                <a:latin typeface="Goudy Old Style" panose="02020502050305020303" pitchFamily="18" charset="0"/>
              </a:rPr>
            </a:br>
            <a:endParaRPr lang="en-US" sz="2400" dirty="0"/>
          </a:p>
        </p:txBody>
      </p:sp>
      <p:sp>
        <p:nvSpPr>
          <p:cNvPr id="14" name="Content Placeholder 13">
            <a:extLst>
              <a:ext uri="{FF2B5EF4-FFF2-40B4-BE49-F238E27FC236}">
                <a16:creationId xmlns:a16="http://schemas.microsoft.com/office/drawing/2014/main" id="{A96C408A-745A-A7C2-EF58-5CA928C99B3D}"/>
              </a:ext>
            </a:extLst>
          </p:cNvPr>
          <p:cNvSpPr>
            <a:spLocks noGrp="1"/>
          </p:cNvSpPr>
          <p:nvPr>
            <p:ph sz="half" idx="2"/>
          </p:nvPr>
        </p:nvSpPr>
        <p:spPr>
          <a:xfrm>
            <a:off x="5036820" y="6400800"/>
            <a:ext cx="678180" cy="990600"/>
          </a:xfrm>
        </p:spPr>
        <p:txBody>
          <a:bodyPr>
            <a:normAutofit/>
          </a:bodyPr>
          <a:lstStyle/>
          <a:p>
            <a:pPr marL="0" indent="0" algn="ctr">
              <a:spcBef>
                <a:spcPts val="0"/>
              </a:spcBef>
              <a:buNone/>
            </a:pPr>
            <a:endParaRPr lang="en-US" dirty="0"/>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unshine Awards announce 2011 nominees – Repeating Island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447799"/>
            <a:ext cx="1302703" cy="1505585"/>
          </a:xfrm>
          <a:prstGeom prst="rect">
            <a:avLst/>
          </a:prstGeom>
          <a:noFill/>
          <a:ln>
            <a:noFill/>
          </a:ln>
        </p:spPr>
      </p:pic>
      <p:pic>
        <p:nvPicPr>
          <p:cNvPr id="3" name="Picture 3" descr="A picture containing schematic&#10;&#10;Description automatically generated">
            <a:extLst>
              <a:ext uri="{FF2B5EF4-FFF2-40B4-BE49-F238E27FC236}">
                <a16:creationId xmlns:a16="http://schemas.microsoft.com/office/drawing/2014/main" id="{2022321C-F80D-FE2D-B559-06862695DF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5861" y="0"/>
            <a:ext cx="3132278" cy="69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729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F7282-BB46-23A9-4926-DD54B29A6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C5E5F-CA0B-E4B0-8292-E6F26059DBD8}"/>
              </a:ext>
            </a:extLst>
          </p:cNvPr>
          <p:cNvSpPr>
            <a:spLocks noGrp="1"/>
          </p:cNvSpPr>
          <p:nvPr>
            <p:ph type="title"/>
          </p:nvPr>
        </p:nvSpPr>
        <p:spPr>
          <a:xfrm>
            <a:off x="457200" y="2286000"/>
            <a:ext cx="5181600" cy="3352800"/>
          </a:xfrm>
        </p:spPr>
        <p:txBody>
          <a:bodyPr>
            <a:noAutofit/>
          </a:bodyPr>
          <a:lstStyle/>
          <a:p>
            <a:pPr lvl="0"/>
            <a:r>
              <a:rPr lang="en-US" sz="2600" dirty="0">
                <a:latin typeface="Goudy Old Style" panose="02020502050305020303" pitchFamily="18" charset="0"/>
              </a:rPr>
              <a:t>All of the members of the elected board.</a:t>
            </a:r>
            <a:br>
              <a:rPr lang="en-US" sz="2600" dirty="0">
                <a:latin typeface="Goudy Old Style" panose="02020502050305020303" pitchFamily="18" charset="0"/>
              </a:rPr>
            </a:br>
            <a:br>
              <a:rPr lang="en-US" sz="2600" dirty="0">
                <a:latin typeface="Goudy Old Style" panose="02020502050305020303" pitchFamily="18" charset="0"/>
              </a:rPr>
            </a:br>
            <a:r>
              <a:rPr lang="en-US" sz="2600" dirty="0">
                <a:latin typeface="Goudy Old Style" panose="02020502050305020303" pitchFamily="18" charset="0"/>
              </a:rPr>
              <a:t>All members-elect who have “won” their seat, even if they are not sworn in.</a:t>
            </a:r>
            <a:br>
              <a:rPr lang="en-US" sz="2600" dirty="0">
                <a:latin typeface="Goudy Old Style" panose="02020502050305020303" pitchFamily="18" charset="0"/>
              </a:rPr>
            </a:br>
            <a:br>
              <a:rPr lang="en-US" sz="2600" dirty="0">
                <a:latin typeface="Goudy Old Style" panose="02020502050305020303" pitchFamily="18" charset="0"/>
              </a:rPr>
            </a:br>
            <a:r>
              <a:rPr lang="en-US" sz="2600" dirty="0">
                <a:latin typeface="Goudy Old Style" panose="02020502050305020303" pitchFamily="18" charset="0"/>
              </a:rPr>
              <a:t>Also applies to members of any committees (appointed) by the board.</a:t>
            </a:r>
            <a:br>
              <a:rPr lang="en-US" dirty="0"/>
            </a:br>
            <a:endParaRPr lang="en-US" sz="2500" dirty="0">
              <a:latin typeface="Goudy Old Style" panose="02020502050305020303" pitchFamily="18" charset="0"/>
            </a:endParaRPr>
          </a:p>
        </p:txBody>
      </p:sp>
      <p:sp>
        <p:nvSpPr>
          <p:cNvPr id="5" name="Snip Single Corner Rectangle 4">
            <a:extLst>
              <a:ext uri="{FF2B5EF4-FFF2-40B4-BE49-F238E27FC236}">
                <a16:creationId xmlns:a16="http://schemas.microsoft.com/office/drawing/2014/main" id="{CD210967-4DC7-116D-0FF7-F7EB1D56A72B}"/>
              </a:ext>
            </a:extLst>
          </p:cNvPr>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nip Single Corner Rectangle 6">
            <a:extLst>
              <a:ext uri="{FF2B5EF4-FFF2-40B4-BE49-F238E27FC236}">
                <a16:creationId xmlns:a16="http://schemas.microsoft.com/office/drawing/2014/main" id="{9A33DFCF-F5C0-909E-DFDC-0AC5DC109F77}"/>
              </a:ext>
            </a:extLst>
          </p:cNvPr>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3CCD5C2-14C8-E550-E5A1-591235F00000}"/>
              </a:ext>
            </a:extLst>
          </p:cNvPr>
          <p:cNvSpPr/>
          <p:nvPr/>
        </p:nvSpPr>
        <p:spPr>
          <a:xfrm>
            <a:off x="264390" y="1371600"/>
            <a:ext cx="8615219" cy="523220"/>
          </a:xfrm>
          <a:prstGeom prst="rect">
            <a:avLst/>
          </a:prstGeom>
        </p:spPr>
        <p:txBody>
          <a:bodyPr wrap="square">
            <a:spAutoFit/>
          </a:bodyPr>
          <a:lstStyle/>
          <a:p>
            <a:pPr algn="ctr"/>
            <a:r>
              <a:rPr lang="en-US" sz="2800" b="1" u="sng" dirty="0">
                <a:latin typeface="Goudy Old Style" panose="02020502050305020303" pitchFamily="18" charset="0"/>
              </a:rPr>
              <a:t>Sunshine Law Applies to Members of SAME Board</a:t>
            </a:r>
            <a:endParaRPr lang="en-US" sz="2800" dirty="0"/>
          </a:p>
        </p:txBody>
      </p:sp>
      <p:pic>
        <p:nvPicPr>
          <p:cNvPr id="8" name="Picture 3" descr="A picture containing schematic&#10;&#10;Description automatically generated">
            <a:extLst>
              <a:ext uri="{FF2B5EF4-FFF2-40B4-BE49-F238E27FC236}">
                <a16:creationId xmlns:a16="http://schemas.microsoft.com/office/drawing/2014/main" id="{60FA29C8-5FEE-F981-1F0C-AE29087EB2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39264"/>
            <a:ext cx="3505200" cy="77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6301974-4546-04D2-D645-94BE39B5F4E5}"/>
              </a:ext>
            </a:extLst>
          </p:cNvPr>
          <p:cNvPicPr>
            <a:picLocks noChangeAspect="1"/>
          </p:cNvPicPr>
          <p:nvPr/>
        </p:nvPicPr>
        <p:blipFill>
          <a:blip r:embed="rId4"/>
          <a:stretch>
            <a:fillRect/>
          </a:stretch>
        </p:blipFill>
        <p:spPr>
          <a:xfrm>
            <a:off x="5715000" y="2819400"/>
            <a:ext cx="3239623" cy="1795531"/>
          </a:xfrm>
          <a:prstGeom prst="rect">
            <a:avLst/>
          </a:prstGeom>
        </p:spPr>
      </p:pic>
      <p:sp>
        <p:nvSpPr>
          <p:cNvPr id="10" name="Rectangle 9">
            <a:extLst>
              <a:ext uri="{FF2B5EF4-FFF2-40B4-BE49-F238E27FC236}">
                <a16:creationId xmlns:a16="http://schemas.microsoft.com/office/drawing/2014/main" id="{1C1E30BF-A447-5B9E-43C9-AADD7C729F5B}"/>
              </a:ext>
            </a:extLst>
          </p:cNvPr>
          <p:cNvSpPr/>
          <p:nvPr/>
        </p:nvSpPr>
        <p:spPr>
          <a:xfrm>
            <a:off x="8408232" y="2496492"/>
            <a:ext cx="457200" cy="4447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726237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81000" y="1360147"/>
            <a:ext cx="8534400" cy="740418"/>
          </a:xfrm>
        </p:spPr>
        <p:txBody>
          <a:bodyPr>
            <a:normAutofit/>
          </a:bodyPr>
          <a:lstStyle/>
          <a:p>
            <a:r>
              <a:rPr lang="en-US" sz="3200" b="1" u="sng" dirty="0">
                <a:latin typeface="Goudy Old Style" pitchFamily="18" charset="0"/>
              </a:rPr>
              <a:t>“</a:t>
            </a:r>
            <a:r>
              <a:rPr lang="en-US" sz="2800" b="1" u="sng" dirty="0">
                <a:latin typeface="Goudy Old Style" pitchFamily="18" charset="0"/>
              </a:rPr>
              <a:t>Open to the Public” Meetings</a:t>
            </a:r>
            <a:endParaRPr lang="en-US" sz="2800" b="1" dirty="0"/>
          </a:p>
        </p:txBody>
      </p:sp>
      <p:sp>
        <p:nvSpPr>
          <p:cNvPr id="3" name="Subtitle 2"/>
          <p:cNvSpPr>
            <a:spLocks noGrp="1"/>
          </p:cNvSpPr>
          <p:nvPr>
            <p:ph type="subTitle" idx="1"/>
          </p:nvPr>
        </p:nvSpPr>
        <p:spPr>
          <a:xfrm>
            <a:off x="381000" y="2133600"/>
            <a:ext cx="5643418" cy="3581400"/>
          </a:xfrm>
        </p:spPr>
        <p:txBody>
          <a:bodyPr>
            <a:normAutofit/>
          </a:bodyPr>
          <a:lstStyle/>
          <a:p>
            <a:pPr marL="457200" indent="-457200" algn="just">
              <a:buFont typeface="Arial" charset="0"/>
              <a:buChar char="•"/>
            </a:pPr>
            <a:r>
              <a:rPr lang="en-US" sz="2400" dirty="0">
                <a:solidFill>
                  <a:schemeClr val="tx1"/>
                </a:solidFill>
                <a:latin typeface="Goudy Old Style" panose="02020502050305020303" pitchFamily="18" charset="0"/>
              </a:rPr>
              <a:t>Facilities: accessible, adequate, non-discriminatory.</a:t>
            </a:r>
          </a:p>
          <a:p>
            <a:pPr marL="457200" indent="-457200" algn="just">
              <a:buFont typeface="Arial" charset="0"/>
              <a:buChar char="•"/>
            </a:pPr>
            <a:r>
              <a:rPr lang="en-US" sz="2400" dirty="0">
                <a:solidFill>
                  <a:schemeClr val="tx1"/>
                </a:solidFill>
                <a:latin typeface="Goudy Old Style" panose="02020502050305020303" pitchFamily="18" charset="0"/>
              </a:rPr>
              <a:t>No inaudible discussions.</a:t>
            </a:r>
          </a:p>
          <a:p>
            <a:pPr marL="457200" indent="-457200" algn="just">
              <a:buFont typeface="Arial" charset="0"/>
              <a:buChar char="•"/>
            </a:pPr>
            <a:r>
              <a:rPr lang="en-US" sz="2400" dirty="0">
                <a:solidFill>
                  <a:schemeClr val="tx1"/>
                </a:solidFill>
                <a:latin typeface="Goudy Old Style" panose="02020502050305020303" pitchFamily="18" charset="0"/>
              </a:rPr>
              <a:t>No “Confidential” votes.</a:t>
            </a:r>
          </a:p>
          <a:p>
            <a:pPr marL="457200" indent="-457200" algn="just">
              <a:buFont typeface="Arial" charset="0"/>
              <a:buChar char="•"/>
            </a:pPr>
            <a:r>
              <a:rPr lang="en-US" sz="2400" dirty="0">
                <a:solidFill>
                  <a:schemeClr val="tx1"/>
                </a:solidFill>
                <a:latin typeface="Goudy Old Style" panose="02020502050305020303" pitchFamily="18" charset="0"/>
              </a:rPr>
              <a:t>No informal/unofficial votes, and no “polling.”  </a:t>
            </a:r>
          </a:p>
          <a:p>
            <a:pPr marL="457200" indent="-457200" algn="just">
              <a:buFont typeface="Arial" charset="0"/>
              <a:buChar char="•"/>
            </a:pPr>
            <a:r>
              <a:rPr lang="en-US" sz="2400" dirty="0">
                <a:solidFill>
                  <a:schemeClr val="tx1"/>
                </a:solidFill>
                <a:latin typeface="Goudy Old Style" panose="02020502050305020303" pitchFamily="18" charset="0"/>
              </a:rPr>
              <a:t>The public has a right to view the meeting and hear </a:t>
            </a:r>
            <a:r>
              <a:rPr lang="en-US" sz="2400" b="1" u="sng" dirty="0">
                <a:solidFill>
                  <a:schemeClr val="tx1"/>
                </a:solidFill>
                <a:latin typeface="Goudy Old Style" panose="02020502050305020303" pitchFamily="18" charset="0"/>
              </a:rPr>
              <a:t>all</a:t>
            </a:r>
            <a:r>
              <a:rPr lang="en-US" sz="2400" dirty="0">
                <a:solidFill>
                  <a:schemeClr val="tx1"/>
                </a:solidFill>
                <a:latin typeface="Goudy Old Style" panose="02020502050305020303" pitchFamily="18" charset="0"/>
              </a:rPr>
              <a:t> discussions. </a:t>
            </a:r>
          </a:p>
          <a:p>
            <a:pPr algn="just"/>
            <a:endParaRPr lang="en-US" sz="2400" dirty="0">
              <a:solidFill>
                <a:schemeClr val="tx1"/>
              </a:solidFill>
              <a:latin typeface="Goudy Old Style" panose="02020502050305020303" pitchFamily="18" charset="0"/>
            </a:endParaRPr>
          </a:p>
        </p:txBody>
      </p:sp>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Home - NH Meetings"/>
          <p:cNvPicPr/>
          <p:nvPr/>
        </p:nvPicPr>
        <p:blipFill>
          <a:blip r:embed="rId3">
            <a:extLst>
              <a:ext uri="{28A0092B-C50C-407E-A947-70E740481C1C}">
                <a14:useLocalDpi xmlns:a14="http://schemas.microsoft.com/office/drawing/2010/main" val="0"/>
              </a:ext>
            </a:extLst>
          </a:blip>
          <a:srcRect/>
          <a:stretch>
            <a:fillRect/>
          </a:stretch>
        </p:blipFill>
        <p:spPr bwMode="auto">
          <a:xfrm>
            <a:off x="6433577" y="2362200"/>
            <a:ext cx="2475555" cy="1457903"/>
          </a:xfrm>
          <a:prstGeom prst="rect">
            <a:avLst/>
          </a:prstGeom>
          <a:noFill/>
          <a:ln>
            <a:noFill/>
          </a:ln>
        </p:spPr>
      </p:pic>
      <p:pic>
        <p:nvPicPr>
          <p:cNvPr id="10" name="Picture 9" descr="Accessible Restroom Sign - Identity Group"/>
          <p:cNvPicPr/>
          <p:nvPr/>
        </p:nvPicPr>
        <p:blipFill>
          <a:blip r:embed="rId4">
            <a:extLst>
              <a:ext uri="{28A0092B-C50C-407E-A947-70E740481C1C}">
                <a14:useLocalDpi xmlns:a14="http://schemas.microsoft.com/office/drawing/2010/main" val="0"/>
              </a:ext>
            </a:extLst>
          </a:blip>
          <a:srcRect/>
          <a:stretch>
            <a:fillRect/>
          </a:stretch>
        </p:blipFill>
        <p:spPr bwMode="auto">
          <a:xfrm>
            <a:off x="6862793" y="4283010"/>
            <a:ext cx="1617121" cy="1295400"/>
          </a:xfrm>
          <a:prstGeom prst="rect">
            <a:avLst/>
          </a:prstGeom>
          <a:noFill/>
          <a:ln>
            <a:noFill/>
          </a:ln>
        </p:spPr>
      </p:pic>
      <p:pic>
        <p:nvPicPr>
          <p:cNvPr id="11" name="Picture 3" descr="A picture containing schematic&#10;&#10;Description automatically generated">
            <a:extLst>
              <a:ext uri="{FF2B5EF4-FFF2-40B4-BE49-F238E27FC236}">
                <a16:creationId xmlns:a16="http://schemas.microsoft.com/office/drawing/2014/main" id="{D50B0F91-BFC2-F784-67B2-3BBD02AE9E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38100"/>
            <a:ext cx="3810000" cy="84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868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ingle Corner Rectangle 4"/>
          <p:cNvSpPr/>
          <p:nvPr/>
        </p:nvSpPr>
        <p:spPr>
          <a:xfrm>
            <a:off x="0" y="990600"/>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p:nvPr/>
        </p:nvSpPr>
        <p:spPr>
          <a:xfrm>
            <a:off x="0" y="5930323"/>
            <a:ext cx="9144000" cy="190500"/>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ctrTitle"/>
          </p:nvPr>
        </p:nvSpPr>
        <p:spPr>
          <a:xfrm>
            <a:off x="381000" y="762000"/>
            <a:ext cx="8458200" cy="1470025"/>
          </a:xfrm>
        </p:spPr>
        <p:txBody>
          <a:bodyPr>
            <a:normAutofit/>
          </a:bodyPr>
          <a:lstStyle/>
          <a:p>
            <a:r>
              <a:rPr lang="en-US" sz="3200" b="1" u="sng" dirty="0">
                <a:latin typeface="Goudy Old Style" pitchFamily="18" charset="0"/>
              </a:rPr>
              <a:t>Public Business Must be Discussed Publicly</a:t>
            </a:r>
            <a:endParaRPr lang="en-US" sz="2800" b="1" dirty="0"/>
          </a:p>
        </p:txBody>
      </p:sp>
      <p:pic>
        <p:nvPicPr>
          <p:cNvPr id="2" name="Picture 3" descr="A picture containing schematic&#10;&#10;Description automatically generated">
            <a:extLst>
              <a:ext uri="{FF2B5EF4-FFF2-40B4-BE49-F238E27FC236}">
                <a16:creationId xmlns:a16="http://schemas.microsoft.com/office/drawing/2014/main" id="{D66B600A-940F-8AE3-6BAF-734B1C8AFF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96" y="51377"/>
            <a:ext cx="310500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0F2434E-8180-9A5F-8DD7-BDDB9BCB98B0}"/>
              </a:ext>
            </a:extLst>
          </p:cNvPr>
          <p:cNvPicPr>
            <a:picLocks noChangeAspect="1"/>
          </p:cNvPicPr>
          <p:nvPr/>
        </p:nvPicPr>
        <p:blipFill>
          <a:blip r:embed="rId4"/>
          <a:stretch>
            <a:fillRect/>
          </a:stretch>
        </p:blipFill>
        <p:spPr>
          <a:xfrm>
            <a:off x="2057400" y="2332432"/>
            <a:ext cx="5086350" cy="3279819"/>
          </a:xfrm>
          <a:prstGeom prst="rect">
            <a:avLst/>
          </a:prstGeom>
        </p:spPr>
      </p:pic>
    </p:spTree>
    <p:extLst>
      <p:ext uri="{BB962C8B-B14F-4D97-AF65-F5344CB8AC3E}">
        <p14:creationId xmlns:p14="http://schemas.microsoft.com/office/powerpoint/2010/main" val="4197058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50a4419-49b6-4e96-a71e-d8d7706c2059">
      <Terms xmlns="http://schemas.microsoft.com/office/infopath/2007/PartnerControls"/>
    </lcf76f155ced4ddcb4097134ff3c332f>
    <TaxCatchAll xmlns="d6ec5669-1e6a-4443-bb9a-acd155021e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F03BE1E658DD46AA2D91AF4F773C2E" ma:contentTypeVersion="13" ma:contentTypeDescription="Create a new document." ma:contentTypeScope="" ma:versionID="a52e58a1c9b373e3a4e2fd751094c1ab">
  <xsd:schema xmlns:xsd="http://www.w3.org/2001/XMLSchema" xmlns:xs="http://www.w3.org/2001/XMLSchema" xmlns:p="http://schemas.microsoft.com/office/2006/metadata/properties" xmlns:ns2="950a4419-49b6-4e96-a71e-d8d7706c2059" xmlns:ns3="d6ec5669-1e6a-4443-bb9a-acd155021e7e" targetNamespace="http://schemas.microsoft.com/office/2006/metadata/properties" ma:root="true" ma:fieldsID="06ce19b6af369169ff163e1905f6db93" ns2:_="" ns3:_="">
    <xsd:import namespace="950a4419-49b6-4e96-a71e-d8d7706c2059"/>
    <xsd:import namespace="d6ec5669-1e6a-4443-bb9a-acd155021e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0a4419-49b6-4e96-a71e-d8d7706c20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8913b15-daf5-49cd-80cd-faa790994200"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ec5669-1e6a-4443-bb9a-acd155021e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4254dd1-68de-49ad-baf3-045ce67dd17a}" ma:internalName="TaxCatchAll" ma:showField="CatchAllData" ma:web="d6ec5669-1e6a-4443-bb9a-acd155021e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69F4F3-3688-48D7-9AA9-7A5C39EC5A94}">
  <ds:schemaRefs>
    <ds:schemaRef ds:uri="http://schemas.microsoft.com/sharepoint/v3/contenttype/forms"/>
  </ds:schemaRefs>
</ds:datastoreItem>
</file>

<file path=customXml/itemProps2.xml><?xml version="1.0" encoding="utf-8"?>
<ds:datastoreItem xmlns:ds="http://schemas.openxmlformats.org/officeDocument/2006/customXml" ds:itemID="{3F4CE48E-B03C-4442-A8E6-2AB10C68E93B}">
  <ds:schemaRefs>
    <ds:schemaRef ds:uri="http://purl.org/dc/elements/1.1/"/>
    <ds:schemaRef ds:uri="http://www.w3.org/XML/1998/namespace"/>
    <ds:schemaRef ds:uri="http://schemas.microsoft.com/office/2006/documentManagement/types"/>
    <ds:schemaRef ds:uri="b470c8ac-edca-4cf5-a967-95d53433d676"/>
    <ds:schemaRef ds:uri="http://schemas.microsoft.com/office/infopath/2007/PartnerControls"/>
    <ds:schemaRef ds:uri="http://schemas.microsoft.com/office/2006/metadata/properties"/>
    <ds:schemaRef ds:uri="http://purl.org/dc/dcmitype/"/>
    <ds:schemaRef ds:uri="http://schemas.openxmlformats.org/package/2006/metadata/core-properties"/>
    <ds:schemaRef ds:uri="6d850ad5-c428-4137-bc64-4d248b080b3d"/>
    <ds:schemaRef ds:uri="http://purl.org/dc/terms/"/>
  </ds:schemaRefs>
</ds:datastoreItem>
</file>

<file path=customXml/itemProps3.xml><?xml version="1.0" encoding="utf-8"?>
<ds:datastoreItem xmlns:ds="http://schemas.openxmlformats.org/officeDocument/2006/customXml" ds:itemID="{95A9A9C1-0709-4F6C-BB0F-3984E6012CED}"/>
</file>

<file path=docProps/app.xml><?xml version="1.0" encoding="utf-8"?>
<Properties xmlns="http://schemas.openxmlformats.org/officeDocument/2006/extended-properties" xmlns:vt="http://schemas.openxmlformats.org/officeDocument/2006/docPropsVTypes">
  <Template/>
  <TotalTime>0</TotalTime>
  <Words>3600</Words>
  <Application>Microsoft Office PowerPoint</Application>
  <PresentationFormat>On-screen Show (4:3)</PresentationFormat>
  <Paragraphs>340</Paragraphs>
  <Slides>67</Slides>
  <Notes>67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Arial</vt:lpstr>
      <vt:lpstr>Calibri</vt:lpstr>
      <vt:lpstr>Calibri Light</vt:lpstr>
      <vt:lpstr>Courier New</vt:lpstr>
      <vt:lpstr>Goudy Old Style</vt:lpstr>
      <vt:lpstr>Palatino Linotype</vt:lpstr>
      <vt:lpstr>Times New Roman</vt:lpstr>
      <vt:lpstr>Unify Sans</vt:lpstr>
      <vt:lpstr>Wingdings</vt:lpstr>
      <vt:lpstr>Office Theme</vt:lpstr>
      <vt:lpstr>Sunshine &amp; Public Records Laws</vt:lpstr>
      <vt:lpstr>Florida’s Sunshine Law: </vt:lpstr>
      <vt:lpstr>What is the Sunshine Law?</vt:lpstr>
      <vt:lpstr>The Sunshine Law Requirements</vt:lpstr>
      <vt:lpstr>The Sunshine Law Requirements</vt:lpstr>
      <vt:lpstr>Meetings are defined as all discussions and deliberations by two or more members of the same board (whether that meeting is formal or casual) relating to a topic that is pending before the board or that is foreseeable to come before the board for action. </vt:lpstr>
      <vt:lpstr>All of the members of the elected board.  All members-elect who have “won” their seat, even if they are not sworn in.  Also applies to members of any committees (appointed) by the board. </vt:lpstr>
      <vt:lpstr>“Open to the Public” Meetings</vt:lpstr>
      <vt:lpstr>Public Business Must be Discussed Publicly</vt:lpstr>
      <vt:lpstr>Avoid: Public Meetings Occurring Elsewhere</vt:lpstr>
      <vt:lpstr>Does this mean the Sunshine Law prohibits social functions?</vt:lpstr>
      <vt:lpstr>A “Meeting” Can Occur Electronically Too!</vt:lpstr>
      <vt:lpstr>PowerPoint Presentation</vt:lpstr>
      <vt:lpstr>PowerPoint Presentation</vt:lpstr>
      <vt:lpstr>PowerPoint Presentation</vt:lpstr>
      <vt:lpstr>What about Meetings with Staff? </vt:lpstr>
      <vt:lpstr>PowerPoint Presentation</vt:lpstr>
      <vt:lpstr>The Public’s Right to Speak</vt:lpstr>
      <vt:lpstr>The Public’s Right to Speak</vt:lpstr>
      <vt:lpstr>The Sunshine Law Requirements</vt:lpstr>
      <vt:lpstr>What is Reasonable Notice for Special Districts?  </vt:lpstr>
      <vt:lpstr>Special Districts Have Special  Notice Requirement!  </vt:lpstr>
      <vt:lpstr>Emergency Meetings  </vt:lpstr>
      <vt:lpstr>The Purpose of Notice is So the Public Can Attend   </vt:lpstr>
      <vt:lpstr>The Sunshine Law Requirements</vt:lpstr>
      <vt:lpstr>What is Required Within the “Minutes”? </vt:lpstr>
      <vt:lpstr>Magical Minutes DO NOT Exist! </vt:lpstr>
      <vt:lpstr>What is NOT Required Within the “Minutes”? </vt:lpstr>
      <vt:lpstr>VERY limited exceptions to the Sunshine Law.</vt:lpstr>
      <vt:lpstr>Penalties for Violation of Sunshine Law: </vt:lpstr>
      <vt:lpstr> Real World Example:  Citizens for Sunshine v. Susan Chapman  (2018)</vt:lpstr>
      <vt:lpstr>Real World Example: Escambia County </vt:lpstr>
      <vt:lpstr>Real World Example: Escambia County </vt:lpstr>
      <vt:lpstr>Gilliams v. State, 2023 WL 2903901 (April 12, 2023)</vt:lpstr>
      <vt:lpstr>Gilliams v. State –Court Advice for Officials: </vt:lpstr>
      <vt:lpstr>Gilliams v. State –Court Advice for Officials: </vt:lpstr>
      <vt:lpstr>Gilliams v. State, 2023 WL 2903901 (April 12, 2023)</vt:lpstr>
      <vt:lpstr>PowerPoint Presentation</vt:lpstr>
      <vt:lpstr>PowerPoint Presentation</vt:lpstr>
      <vt:lpstr>Quiz Time</vt:lpstr>
      <vt:lpstr>Answer Time</vt:lpstr>
      <vt:lpstr>Answer Time</vt:lpstr>
      <vt:lpstr>Answer Time</vt:lpstr>
      <vt:lpstr>A Public Record is… </vt:lpstr>
      <vt:lpstr>A Public Record is… </vt:lpstr>
      <vt:lpstr>PowerPoint Presentation</vt:lpstr>
      <vt:lpstr>Public Records are Determined By Content</vt:lpstr>
      <vt:lpstr>Public Records are Determined By Content</vt:lpstr>
      <vt:lpstr>Public Records – Personal Devices and Accounts</vt:lpstr>
      <vt:lpstr>Who can request public records?</vt:lpstr>
      <vt:lpstr>Public Records </vt:lpstr>
      <vt:lpstr>What about Communications with the District’s Attorney?</vt:lpstr>
      <vt:lpstr>Written Communications with the District’s Attorney? </vt:lpstr>
      <vt:lpstr>Exemptions From Public Record  </vt:lpstr>
      <vt:lpstr>Examples of Exemptions From Public Records Law</vt:lpstr>
      <vt:lpstr>NOT Exempt From Public Record</vt:lpstr>
      <vt:lpstr>Penalties for Violations of Public Records Law: </vt:lpstr>
      <vt:lpstr>Lorenzo v. City of Venice (2009) </vt:lpstr>
      <vt:lpstr>Oath of Office for Public Officials </vt:lpstr>
      <vt:lpstr>Public Officials &amp; Indemnification </vt:lpstr>
      <vt:lpstr>Sunshine and Public Records Headlines</vt:lpstr>
      <vt:lpstr>Recent Headlines</vt:lpstr>
      <vt:lpstr>Quiz Time</vt:lpstr>
      <vt:lpstr>Answer Time</vt:lpstr>
      <vt:lpstr>Answer Time</vt:lpstr>
      <vt:lpstr>Answer Time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2026-01-21T22:15:12Z</dcterms:created>
  <dcterms:modified xsi:type="dcterms:W3CDTF">2026-04-29T18:45:54Z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0x0101007DF03BE1E658DD46AA2D91AF4F773C2E</vt:lpwstr>
  </property>
  <property fmtid="{D5CDD505-2E9C-101B-9397-08002B2CF9AE}" pid="3" name="MediaServiceImageTags">
    <vt:lpwstr/>
  </property>
</Properties>
</file>