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7" r:id="rId5"/>
    <p:sldId id="402" r:id="rId6"/>
    <p:sldId id="336" r:id="rId7"/>
    <p:sldId id="365" r:id="rId8"/>
    <p:sldId id="367" r:id="rId9"/>
    <p:sldId id="368" r:id="rId10"/>
    <p:sldId id="369" r:id="rId11"/>
    <p:sldId id="370" r:id="rId12"/>
    <p:sldId id="381" r:id="rId13"/>
    <p:sldId id="371" r:id="rId14"/>
    <p:sldId id="372" r:id="rId15"/>
    <p:sldId id="373" r:id="rId16"/>
    <p:sldId id="374" r:id="rId17"/>
    <p:sldId id="375" r:id="rId18"/>
    <p:sldId id="376" r:id="rId19"/>
    <p:sldId id="399" r:id="rId20"/>
    <p:sldId id="377" r:id="rId21"/>
    <p:sldId id="378" r:id="rId22"/>
    <p:sldId id="379" r:id="rId23"/>
    <p:sldId id="380" r:id="rId24"/>
    <p:sldId id="383" r:id="rId25"/>
    <p:sldId id="384" r:id="rId26"/>
    <p:sldId id="403" r:id="rId27"/>
    <p:sldId id="401" r:id="rId28"/>
    <p:sldId id="388" r:id="rId29"/>
    <p:sldId id="389" r:id="rId30"/>
    <p:sldId id="400" r:id="rId31"/>
    <p:sldId id="382" r:id="rId32"/>
    <p:sldId id="393" r:id="rId33"/>
    <p:sldId id="396" r:id="rId34"/>
    <p:sldId id="397" r:id="rId35"/>
    <p:sldId id="391" r:id="rId36"/>
    <p:sldId id="398" r:id="rId37"/>
    <p:sldId id="269" r:id="rId38"/>
    <p:sldId id="270"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p:cViewPr varScale="1">
        <p:scale>
          <a:sx n="66" d="100"/>
          <a:sy n="66" d="100"/>
        </p:scale>
        <p:origin x="1116" y="7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 Wiener" userId="f671d6a3-12dc-4b11-ad13-572d39947575" providerId="ADAL" clId="{DEB97C29-B08F-4D4D-8427-4C573E582244}"/>
    <pc:docChg chg="modSld">
      <pc:chgData name="Flo Wiener" userId="f671d6a3-12dc-4b11-ad13-572d39947575" providerId="ADAL" clId="{DEB97C29-B08F-4D4D-8427-4C573E582244}" dt="2026-04-29T18:24:03.129" v="20" actId="20577"/>
      <pc:docMkLst>
        <pc:docMk/>
      </pc:docMkLst>
      <pc:sldChg chg="modSp mod">
        <pc:chgData name="Flo Wiener" userId="f671d6a3-12dc-4b11-ad13-572d39947575" providerId="ADAL" clId="{DEB97C29-B08F-4D4D-8427-4C573E582244}" dt="2026-04-29T18:23:23.769" v="1" actId="20577"/>
        <pc:sldMkLst>
          <pc:docMk/>
          <pc:sldMk cId="3965224815" sldId="388"/>
        </pc:sldMkLst>
        <pc:spChg chg="mod">
          <ac:chgData name="Flo Wiener" userId="f671d6a3-12dc-4b11-ad13-572d39947575" providerId="ADAL" clId="{DEB97C29-B08F-4D4D-8427-4C573E582244}" dt="2026-04-29T18:23:23.769" v="1" actId="20577"/>
          <ac:spMkLst>
            <pc:docMk/>
            <pc:sldMk cId="3965224815" sldId="388"/>
            <ac:spMk id="8" creationId="{D9DA736C-878B-6544-1251-FD89AE61BDBC}"/>
          </ac:spMkLst>
        </pc:spChg>
      </pc:sldChg>
      <pc:sldChg chg="modSp mod">
        <pc:chgData name="Flo Wiener" userId="f671d6a3-12dc-4b11-ad13-572d39947575" providerId="ADAL" clId="{DEB97C29-B08F-4D4D-8427-4C573E582244}" dt="2026-04-29T18:23:32.440" v="3" actId="20577"/>
        <pc:sldMkLst>
          <pc:docMk/>
          <pc:sldMk cId="3698269599" sldId="389"/>
        </pc:sldMkLst>
        <pc:spChg chg="mod">
          <ac:chgData name="Flo Wiener" userId="f671d6a3-12dc-4b11-ad13-572d39947575" providerId="ADAL" clId="{DEB97C29-B08F-4D4D-8427-4C573E582244}" dt="2026-04-29T18:23:32.440" v="3" actId="20577"/>
          <ac:spMkLst>
            <pc:docMk/>
            <pc:sldMk cId="3698269599" sldId="389"/>
            <ac:spMk id="8" creationId="{D9DA736C-878B-6544-1251-FD89AE61BDBC}"/>
          </ac:spMkLst>
        </pc:spChg>
      </pc:sldChg>
      <pc:sldChg chg="modSp mod">
        <pc:chgData name="Flo Wiener" userId="f671d6a3-12dc-4b11-ad13-572d39947575" providerId="ADAL" clId="{DEB97C29-B08F-4D4D-8427-4C573E582244}" dt="2026-04-29T18:23:55.616" v="15" actId="20577"/>
        <pc:sldMkLst>
          <pc:docMk/>
          <pc:sldMk cId="3940973166" sldId="391"/>
        </pc:sldMkLst>
        <pc:spChg chg="mod">
          <ac:chgData name="Flo Wiener" userId="f671d6a3-12dc-4b11-ad13-572d39947575" providerId="ADAL" clId="{DEB97C29-B08F-4D4D-8427-4C573E582244}" dt="2026-04-29T18:23:55.616" v="15" actId="20577"/>
          <ac:spMkLst>
            <pc:docMk/>
            <pc:sldMk cId="3940973166" sldId="391"/>
            <ac:spMk id="8" creationId="{D9DA736C-878B-6544-1251-FD89AE61BDBC}"/>
          </ac:spMkLst>
        </pc:spChg>
      </pc:sldChg>
      <pc:sldChg chg="modSp mod">
        <pc:chgData name="Flo Wiener" userId="f671d6a3-12dc-4b11-ad13-572d39947575" providerId="ADAL" clId="{DEB97C29-B08F-4D4D-8427-4C573E582244}" dt="2026-04-29T18:23:39.137" v="6" actId="20577"/>
        <pc:sldMkLst>
          <pc:docMk/>
          <pc:sldMk cId="797833650" sldId="393"/>
        </pc:sldMkLst>
        <pc:spChg chg="mod">
          <ac:chgData name="Flo Wiener" userId="f671d6a3-12dc-4b11-ad13-572d39947575" providerId="ADAL" clId="{DEB97C29-B08F-4D4D-8427-4C573E582244}" dt="2026-04-29T18:23:39.137" v="6" actId="20577"/>
          <ac:spMkLst>
            <pc:docMk/>
            <pc:sldMk cId="797833650" sldId="393"/>
            <ac:spMk id="8" creationId="{D9DA736C-878B-6544-1251-FD89AE61BDBC}"/>
          </ac:spMkLst>
        </pc:spChg>
      </pc:sldChg>
      <pc:sldChg chg="modSp mod">
        <pc:chgData name="Flo Wiener" userId="f671d6a3-12dc-4b11-ad13-572d39947575" providerId="ADAL" clId="{DEB97C29-B08F-4D4D-8427-4C573E582244}" dt="2026-04-29T18:23:44.660" v="9" actId="20577"/>
        <pc:sldMkLst>
          <pc:docMk/>
          <pc:sldMk cId="704277710" sldId="396"/>
        </pc:sldMkLst>
        <pc:spChg chg="mod">
          <ac:chgData name="Flo Wiener" userId="f671d6a3-12dc-4b11-ad13-572d39947575" providerId="ADAL" clId="{DEB97C29-B08F-4D4D-8427-4C573E582244}" dt="2026-04-29T18:23:44.660" v="9" actId="20577"/>
          <ac:spMkLst>
            <pc:docMk/>
            <pc:sldMk cId="704277710" sldId="396"/>
            <ac:spMk id="8" creationId="{D9DA736C-878B-6544-1251-FD89AE61BDBC}"/>
          </ac:spMkLst>
        </pc:spChg>
      </pc:sldChg>
      <pc:sldChg chg="modSp mod">
        <pc:chgData name="Flo Wiener" userId="f671d6a3-12dc-4b11-ad13-572d39947575" providerId="ADAL" clId="{DEB97C29-B08F-4D4D-8427-4C573E582244}" dt="2026-04-29T18:23:49.801" v="12" actId="20577"/>
        <pc:sldMkLst>
          <pc:docMk/>
          <pc:sldMk cId="3810137739" sldId="397"/>
        </pc:sldMkLst>
        <pc:spChg chg="mod">
          <ac:chgData name="Flo Wiener" userId="f671d6a3-12dc-4b11-ad13-572d39947575" providerId="ADAL" clId="{DEB97C29-B08F-4D4D-8427-4C573E582244}" dt="2026-04-29T18:23:49.801" v="12" actId="20577"/>
          <ac:spMkLst>
            <pc:docMk/>
            <pc:sldMk cId="3810137739" sldId="397"/>
            <ac:spMk id="8" creationId="{D9DA736C-878B-6544-1251-FD89AE61BDBC}"/>
          </ac:spMkLst>
        </pc:spChg>
      </pc:sldChg>
      <pc:sldChg chg="modSp mod">
        <pc:chgData name="Flo Wiener" userId="f671d6a3-12dc-4b11-ad13-572d39947575" providerId="ADAL" clId="{DEB97C29-B08F-4D4D-8427-4C573E582244}" dt="2026-04-29T18:24:03.129" v="20" actId="20577"/>
        <pc:sldMkLst>
          <pc:docMk/>
          <pc:sldMk cId="1251702904" sldId="398"/>
        </pc:sldMkLst>
        <pc:spChg chg="mod">
          <ac:chgData name="Flo Wiener" userId="f671d6a3-12dc-4b11-ad13-572d39947575" providerId="ADAL" clId="{DEB97C29-B08F-4D4D-8427-4C573E582244}" dt="2026-04-29T18:24:03.129" v="20" actId="20577"/>
          <ac:spMkLst>
            <pc:docMk/>
            <pc:sldMk cId="1251702904" sldId="398"/>
            <ac:spMk id="8" creationId="{D9DA736C-878B-6544-1251-FD89AE61BD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5" tIns="46237" rIns="92475" bIns="46237"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75" tIns="46237" rIns="92475" bIns="46237" rtlCol="0"/>
          <a:lstStyle>
            <a:lvl1pPr algn="r">
              <a:defRPr sz="1200"/>
            </a:lvl1pPr>
          </a:lstStyle>
          <a:p>
            <a:r>
              <a:rPr lang="en-US" dirty="0"/>
              <a:t>4/12/2024</a:t>
            </a:r>
          </a:p>
        </p:txBody>
      </p:sp>
      <p:sp>
        <p:nvSpPr>
          <p:cNvPr id="4" name="Footer Placeholder 3"/>
          <p:cNvSpPr>
            <a:spLocks noGrp="1"/>
          </p:cNvSpPr>
          <p:nvPr>
            <p:ph type="ftr" sz="quarter" idx="2"/>
          </p:nvPr>
        </p:nvSpPr>
        <p:spPr>
          <a:xfrm>
            <a:off x="0" y="8772669"/>
            <a:ext cx="3011699" cy="461804"/>
          </a:xfrm>
          <a:prstGeom prst="rect">
            <a:avLst/>
          </a:prstGeom>
        </p:spPr>
        <p:txBody>
          <a:bodyPr vert="horz" lIns="92475" tIns="46237" rIns="92475" bIns="462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75" tIns="46237" rIns="92475" bIns="46237" rtlCol="0" anchor="b"/>
          <a:lstStyle>
            <a:lvl1pPr algn="r">
              <a:defRPr sz="1200"/>
            </a:lvl1pPr>
          </a:lstStyle>
          <a:p>
            <a:fld id="{E9C73C69-7D4D-43EA-B018-46C87C4D5966}" type="slidenum">
              <a:rPr lang="en-US" smtClean="0"/>
              <a:t>‹#›</a:t>
            </a:fld>
            <a:endParaRPr lang="en-US" dirty="0"/>
          </a:p>
        </p:txBody>
      </p:sp>
    </p:spTree>
    <p:extLst>
      <p:ext uri="{BB962C8B-B14F-4D97-AF65-F5344CB8AC3E}">
        <p14:creationId xmlns:p14="http://schemas.microsoft.com/office/powerpoint/2010/main" val="4384785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5" tIns="46237" rIns="92475" bIns="46237"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75" tIns="46237" rIns="92475" bIns="46237" rtlCol="0"/>
          <a:lstStyle>
            <a:lvl1pPr algn="r">
              <a:defRPr sz="1200"/>
            </a:lvl1pPr>
          </a:lstStyle>
          <a:p>
            <a:r>
              <a:rPr lang="en-US" dirty="0"/>
              <a:t>4/12/2024</a:t>
            </a:r>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5" tIns="46237" rIns="92475" bIns="46237"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5" tIns="46237" rIns="92475"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75" tIns="46237" rIns="92475" bIns="462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75" tIns="46237" rIns="92475" bIns="46237" rtlCol="0" anchor="b"/>
          <a:lstStyle>
            <a:lvl1pPr algn="r">
              <a:defRPr sz="1200"/>
            </a:lvl1pPr>
          </a:lstStyle>
          <a:p>
            <a:fld id="{EB106F8B-4465-4F8C-B45E-836AEA46F250}" type="slidenum">
              <a:rPr lang="en-US" smtClean="0"/>
              <a:t>‹#›</a:t>
            </a:fld>
            <a:endParaRPr lang="en-US" dirty="0"/>
          </a:p>
        </p:txBody>
      </p:sp>
    </p:spTree>
    <p:extLst>
      <p:ext uri="{BB962C8B-B14F-4D97-AF65-F5344CB8AC3E}">
        <p14:creationId xmlns:p14="http://schemas.microsoft.com/office/powerpoint/2010/main" val="5098048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a:t>
            </a:fld>
            <a:endParaRPr lang="en-US" dirty="0">
              <a:solidFill>
                <a:prstClr val="black"/>
              </a:solidFill>
            </a:endParaRPr>
          </a:p>
        </p:txBody>
      </p:sp>
      <p:sp>
        <p:nvSpPr>
          <p:cNvPr id="5" name="Date Placeholder 4">
            <a:extLst>
              <a:ext uri="{FF2B5EF4-FFF2-40B4-BE49-F238E27FC236}">
                <a16:creationId xmlns:a16="http://schemas.microsoft.com/office/drawing/2014/main" id="{CFCA6EF5-995D-D264-6778-AD49C5B368F2}"/>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98158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10</a:t>
            </a:fld>
            <a:endParaRPr lang="en-US" dirty="0">
              <a:solidFill>
                <a:prstClr val="black"/>
              </a:solidFill>
            </a:endParaRPr>
          </a:p>
        </p:txBody>
      </p:sp>
      <p:sp>
        <p:nvSpPr>
          <p:cNvPr id="5" name="Date Placeholder 4">
            <a:extLst>
              <a:ext uri="{FF2B5EF4-FFF2-40B4-BE49-F238E27FC236}">
                <a16:creationId xmlns:a16="http://schemas.microsoft.com/office/drawing/2014/main" id="{45B74A4F-4A98-5E86-B504-C241ABCA2FBD}"/>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84263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11</a:t>
            </a:fld>
            <a:endParaRPr lang="en-US" dirty="0">
              <a:solidFill>
                <a:prstClr val="black"/>
              </a:solidFill>
            </a:endParaRPr>
          </a:p>
        </p:txBody>
      </p:sp>
      <p:sp>
        <p:nvSpPr>
          <p:cNvPr id="5" name="Date Placeholder 4">
            <a:extLst>
              <a:ext uri="{FF2B5EF4-FFF2-40B4-BE49-F238E27FC236}">
                <a16:creationId xmlns:a16="http://schemas.microsoft.com/office/drawing/2014/main" id="{B1E21914-B2EF-7F84-9344-E7CF76C3118F}"/>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410320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12</a:t>
            </a:fld>
            <a:endParaRPr lang="en-US" dirty="0">
              <a:solidFill>
                <a:prstClr val="black"/>
              </a:solidFill>
            </a:endParaRPr>
          </a:p>
        </p:txBody>
      </p:sp>
      <p:sp>
        <p:nvSpPr>
          <p:cNvPr id="5" name="Date Placeholder 4">
            <a:extLst>
              <a:ext uri="{FF2B5EF4-FFF2-40B4-BE49-F238E27FC236}">
                <a16:creationId xmlns:a16="http://schemas.microsoft.com/office/drawing/2014/main" id="{709BB2A0-88A4-8841-F785-4CA322250840}"/>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49295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13</a:t>
            </a:fld>
            <a:endParaRPr lang="en-US" dirty="0">
              <a:solidFill>
                <a:prstClr val="black"/>
              </a:solidFill>
            </a:endParaRPr>
          </a:p>
        </p:txBody>
      </p:sp>
      <p:sp>
        <p:nvSpPr>
          <p:cNvPr id="5" name="Date Placeholder 4">
            <a:extLst>
              <a:ext uri="{FF2B5EF4-FFF2-40B4-BE49-F238E27FC236}">
                <a16:creationId xmlns:a16="http://schemas.microsoft.com/office/drawing/2014/main" id="{8794B9CD-7936-E7AE-E0C7-0FE9FF2BCC45}"/>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211832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14</a:t>
            </a:fld>
            <a:endParaRPr lang="en-US" dirty="0">
              <a:solidFill>
                <a:prstClr val="black"/>
              </a:solidFill>
            </a:endParaRPr>
          </a:p>
        </p:txBody>
      </p:sp>
      <p:sp>
        <p:nvSpPr>
          <p:cNvPr id="5" name="Date Placeholder 4">
            <a:extLst>
              <a:ext uri="{FF2B5EF4-FFF2-40B4-BE49-F238E27FC236}">
                <a16:creationId xmlns:a16="http://schemas.microsoft.com/office/drawing/2014/main" id="{0E47CDDA-98F2-85F2-F06C-CE74DC6C2181}"/>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426887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15</a:t>
            </a:fld>
            <a:endParaRPr lang="en-US" dirty="0">
              <a:solidFill>
                <a:prstClr val="black"/>
              </a:solidFill>
            </a:endParaRPr>
          </a:p>
        </p:txBody>
      </p:sp>
      <p:sp>
        <p:nvSpPr>
          <p:cNvPr id="5" name="Date Placeholder 4">
            <a:extLst>
              <a:ext uri="{FF2B5EF4-FFF2-40B4-BE49-F238E27FC236}">
                <a16:creationId xmlns:a16="http://schemas.microsoft.com/office/drawing/2014/main" id="{270E391D-270E-5EA0-B0C7-2A05006A7E65}"/>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97707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16</a:t>
            </a:fld>
            <a:endParaRPr lang="en-US" dirty="0">
              <a:solidFill>
                <a:prstClr val="black"/>
              </a:solidFill>
            </a:endParaRPr>
          </a:p>
        </p:txBody>
      </p:sp>
      <p:sp>
        <p:nvSpPr>
          <p:cNvPr id="5" name="Date Placeholder 4">
            <a:extLst>
              <a:ext uri="{FF2B5EF4-FFF2-40B4-BE49-F238E27FC236}">
                <a16:creationId xmlns:a16="http://schemas.microsoft.com/office/drawing/2014/main" id="{AE58F153-F751-A3A4-7FE7-CD2F4CEBD455}"/>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2003551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17</a:t>
            </a:fld>
            <a:endParaRPr lang="en-US" dirty="0">
              <a:solidFill>
                <a:prstClr val="black"/>
              </a:solidFill>
            </a:endParaRPr>
          </a:p>
        </p:txBody>
      </p:sp>
      <p:sp>
        <p:nvSpPr>
          <p:cNvPr id="5" name="Date Placeholder 4">
            <a:extLst>
              <a:ext uri="{FF2B5EF4-FFF2-40B4-BE49-F238E27FC236}">
                <a16:creationId xmlns:a16="http://schemas.microsoft.com/office/drawing/2014/main" id="{FC503112-DCDC-DFCF-8464-DD51B8E030ED}"/>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50051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18</a:t>
            </a:fld>
            <a:endParaRPr lang="en-US" dirty="0">
              <a:solidFill>
                <a:prstClr val="black"/>
              </a:solidFill>
            </a:endParaRPr>
          </a:p>
        </p:txBody>
      </p:sp>
      <p:sp>
        <p:nvSpPr>
          <p:cNvPr id="5" name="Date Placeholder 4">
            <a:extLst>
              <a:ext uri="{FF2B5EF4-FFF2-40B4-BE49-F238E27FC236}">
                <a16:creationId xmlns:a16="http://schemas.microsoft.com/office/drawing/2014/main" id="{DD6759B4-6E2D-B719-31BD-059051983734}"/>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264059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19</a:t>
            </a:fld>
            <a:endParaRPr lang="en-US" dirty="0">
              <a:solidFill>
                <a:prstClr val="black"/>
              </a:solidFill>
            </a:endParaRPr>
          </a:p>
        </p:txBody>
      </p:sp>
      <p:sp>
        <p:nvSpPr>
          <p:cNvPr id="5" name="Date Placeholder 4">
            <a:extLst>
              <a:ext uri="{FF2B5EF4-FFF2-40B4-BE49-F238E27FC236}">
                <a16:creationId xmlns:a16="http://schemas.microsoft.com/office/drawing/2014/main" id="{CE8E7815-51FC-D777-4336-04ABA67D3FD7}"/>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81181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a:t>
            </a:fld>
            <a:endParaRPr lang="en-US" dirty="0">
              <a:solidFill>
                <a:prstClr val="black"/>
              </a:solidFill>
            </a:endParaRPr>
          </a:p>
        </p:txBody>
      </p:sp>
      <p:sp>
        <p:nvSpPr>
          <p:cNvPr id="5" name="Date Placeholder 4">
            <a:extLst>
              <a:ext uri="{FF2B5EF4-FFF2-40B4-BE49-F238E27FC236}">
                <a16:creationId xmlns:a16="http://schemas.microsoft.com/office/drawing/2014/main" id="{E1484505-D920-000E-D4F0-4CCCEDECE010}"/>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100683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20</a:t>
            </a:fld>
            <a:endParaRPr lang="en-US" dirty="0">
              <a:solidFill>
                <a:prstClr val="black"/>
              </a:solidFill>
            </a:endParaRPr>
          </a:p>
        </p:txBody>
      </p:sp>
      <p:sp>
        <p:nvSpPr>
          <p:cNvPr id="5" name="Date Placeholder 4">
            <a:extLst>
              <a:ext uri="{FF2B5EF4-FFF2-40B4-BE49-F238E27FC236}">
                <a16:creationId xmlns:a16="http://schemas.microsoft.com/office/drawing/2014/main" id="{2F23AE6A-3A36-7F32-4037-05384BA5DEF4}"/>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2046903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21</a:t>
            </a:fld>
            <a:endParaRPr lang="en-US" dirty="0">
              <a:solidFill>
                <a:prstClr val="black"/>
              </a:solidFill>
            </a:endParaRPr>
          </a:p>
        </p:txBody>
      </p:sp>
      <p:sp>
        <p:nvSpPr>
          <p:cNvPr id="5" name="Date Placeholder 4">
            <a:extLst>
              <a:ext uri="{FF2B5EF4-FFF2-40B4-BE49-F238E27FC236}">
                <a16:creationId xmlns:a16="http://schemas.microsoft.com/office/drawing/2014/main" id="{1CFBB08F-8F51-1BC6-555F-79E958F51D41}"/>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2339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22</a:t>
            </a:fld>
            <a:endParaRPr lang="en-US" dirty="0">
              <a:solidFill>
                <a:prstClr val="black"/>
              </a:solidFill>
            </a:endParaRPr>
          </a:p>
        </p:txBody>
      </p:sp>
      <p:sp>
        <p:nvSpPr>
          <p:cNvPr id="5" name="Date Placeholder 4">
            <a:extLst>
              <a:ext uri="{FF2B5EF4-FFF2-40B4-BE49-F238E27FC236}">
                <a16:creationId xmlns:a16="http://schemas.microsoft.com/office/drawing/2014/main" id="{D8F972D6-B722-618F-056E-4295E27CDD00}"/>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62201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23</a:t>
            </a:fld>
            <a:endParaRPr lang="en-US" dirty="0">
              <a:solidFill>
                <a:prstClr val="black"/>
              </a:solidFill>
            </a:endParaRPr>
          </a:p>
        </p:txBody>
      </p:sp>
      <p:sp>
        <p:nvSpPr>
          <p:cNvPr id="5" name="Date Placeholder 4">
            <a:extLst>
              <a:ext uri="{FF2B5EF4-FFF2-40B4-BE49-F238E27FC236}">
                <a16:creationId xmlns:a16="http://schemas.microsoft.com/office/drawing/2014/main" id="{455E8F89-47CA-904A-EC4B-EDCB627A1467}"/>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483368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24</a:t>
            </a:fld>
            <a:endParaRPr lang="en-US" dirty="0">
              <a:solidFill>
                <a:prstClr val="black"/>
              </a:solidFill>
            </a:endParaRPr>
          </a:p>
        </p:txBody>
      </p:sp>
      <p:sp>
        <p:nvSpPr>
          <p:cNvPr id="5" name="Date Placeholder 4">
            <a:extLst>
              <a:ext uri="{FF2B5EF4-FFF2-40B4-BE49-F238E27FC236}">
                <a16:creationId xmlns:a16="http://schemas.microsoft.com/office/drawing/2014/main" id="{36505CEE-D97C-88D1-FA63-839524936AB1}"/>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159046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25</a:t>
            </a:fld>
            <a:endParaRPr lang="en-US" dirty="0">
              <a:solidFill>
                <a:prstClr val="black"/>
              </a:solidFill>
            </a:endParaRPr>
          </a:p>
        </p:txBody>
      </p:sp>
      <p:sp>
        <p:nvSpPr>
          <p:cNvPr id="5" name="Date Placeholder 4">
            <a:extLst>
              <a:ext uri="{FF2B5EF4-FFF2-40B4-BE49-F238E27FC236}">
                <a16:creationId xmlns:a16="http://schemas.microsoft.com/office/drawing/2014/main" id="{EFDCB50B-E1AE-351A-0290-8FCE6C7E5261}"/>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90517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26</a:t>
            </a:fld>
            <a:endParaRPr lang="en-US" dirty="0">
              <a:solidFill>
                <a:prstClr val="black"/>
              </a:solidFill>
            </a:endParaRPr>
          </a:p>
        </p:txBody>
      </p:sp>
      <p:sp>
        <p:nvSpPr>
          <p:cNvPr id="5" name="Date Placeholder 4">
            <a:extLst>
              <a:ext uri="{FF2B5EF4-FFF2-40B4-BE49-F238E27FC236}">
                <a16:creationId xmlns:a16="http://schemas.microsoft.com/office/drawing/2014/main" id="{EFD6935D-EA30-F150-D55E-2EC65DC421BA}"/>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9562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27</a:t>
            </a:fld>
            <a:endParaRPr lang="en-US" dirty="0">
              <a:solidFill>
                <a:prstClr val="black"/>
              </a:solidFill>
            </a:endParaRPr>
          </a:p>
        </p:txBody>
      </p:sp>
      <p:sp>
        <p:nvSpPr>
          <p:cNvPr id="5" name="Date Placeholder 4">
            <a:extLst>
              <a:ext uri="{FF2B5EF4-FFF2-40B4-BE49-F238E27FC236}">
                <a16:creationId xmlns:a16="http://schemas.microsoft.com/office/drawing/2014/main" id="{756B8CE7-A672-1A9B-09D5-DB8CED68D98B}"/>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923042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28</a:t>
            </a:fld>
            <a:endParaRPr lang="en-US" dirty="0">
              <a:solidFill>
                <a:prstClr val="black"/>
              </a:solidFill>
            </a:endParaRPr>
          </a:p>
        </p:txBody>
      </p:sp>
      <p:sp>
        <p:nvSpPr>
          <p:cNvPr id="5" name="Date Placeholder 4">
            <a:extLst>
              <a:ext uri="{FF2B5EF4-FFF2-40B4-BE49-F238E27FC236}">
                <a16:creationId xmlns:a16="http://schemas.microsoft.com/office/drawing/2014/main" id="{292CDF1B-3BE5-0979-9ED2-22CCF1DB26D0}"/>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688357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29</a:t>
            </a:fld>
            <a:endParaRPr lang="en-US" dirty="0">
              <a:solidFill>
                <a:prstClr val="black"/>
              </a:solidFill>
            </a:endParaRPr>
          </a:p>
        </p:txBody>
      </p:sp>
      <p:sp>
        <p:nvSpPr>
          <p:cNvPr id="5" name="Date Placeholder 4">
            <a:extLst>
              <a:ext uri="{FF2B5EF4-FFF2-40B4-BE49-F238E27FC236}">
                <a16:creationId xmlns:a16="http://schemas.microsoft.com/office/drawing/2014/main" id="{E675B4AB-EDA4-350D-2C1F-104491ED7759}"/>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98925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a:t>
            </a:fld>
            <a:endParaRPr lang="en-US" dirty="0">
              <a:solidFill>
                <a:prstClr val="black"/>
              </a:solidFill>
            </a:endParaRPr>
          </a:p>
        </p:txBody>
      </p:sp>
      <p:sp>
        <p:nvSpPr>
          <p:cNvPr id="5" name="Date Placeholder 4">
            <a:extLst>
              <a:ext uri="{FF2B5EF4-FFF2-40B4-BE49-F238E27FC236}">
                <a16:creationId xmlns:a16="http://schemas.microsoft.com/office/drawing/2014/main" id="{367C0C10-3406-D144-F755-98A846F72AB6}"/>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085076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30</a:t>
            </a:fld>
            <a:endParaRPr lang="en-US" dirty="0">
              <a:solidFill>
                <a:prstClr val="black"/>
              </a:solidFill>
            </a:endParaRPr>
          </a:p>
        </p:txBody>
      </p:sp>
      <p:sp>
        <p:nvSpPr>
          <p:cNvPr id="5" name="Date Placeholder 4">
            <a:extLst>
              <a:ext uri="{FF2B5EF4-FFF2-40B4-BE49-F238E27FC236}">
                <a16:creationId xmlns:a16="http://schemas.microsoft.com/office/drawing/2014/main" id="{DA5821A0-4ECF-D50F-E084-F08F48968807}"/>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4079535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31</a:t>
            </a:fld>
            <a:endParaRPr lang="en-US" dirty="0">
              <a:solidFill>
                <a:prstClr val="black"/>
              </a:solidFill>
            </a:endParaRPr>
          </a:p>
        </p:txBody>
      </p:sp>
      <p:sp>
        <p:nvSpPr>
          <p:cNvPr id="5" name="Date Placeholder 4">
            <a:extLst>
              <a:ext uri="{FF2B5EF4-FFF2-40B4-BE49-F238E27FC236}">
                <a16:creationId xmlns:a16="http://schemas.microsoft.com/office/drawing/2014/main" id="{82D25BBA-958F-4CEE-415D-C07BEBF37780}"/>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722937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32</a:t>
            </a:fld>
            <a:endParaRPr lang="en-US" dirty="0">
              <a:solidFill>
                <a:prstClr val="black"/>
              </a:solidFill>
            </a:endParaRPr>
          </a:p>
        </p:txBody>
      </p:sp>
      <p:sp>
        <p:nvSpPr>
          <p:cNvPr id="5" name="Date Placeholder 4">
            <a:extLst>
              <a:ext uri="{FF2B5EF4-FFF2-40B4-BE49-F238E27FC236}">
                <a16:creationId xmlns:a16="http://schemas.microsoft.com/office/drawing/2014/main" id="{9681C05F-7A63-1162-CC3E-E7FA390A1C59}"/>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089678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33</a:t>
            </a:fld>
            <a:endParaRPr lang="en-US" dirty="0">
              <a:solidFill>
                <a:prstClr val="black"/>
              </a:solidFill>
            </a:endParaRPr>
          </a:p>
        </p:txBody>
      </p:sp>
      <p:sp>
        <p:nvSpPr>
          <p:cNvPr id="5" name="Date Placeholder 4">
            <a:extLst>
              <a:ext uri="{FF2B5EF4-FFF2-40B4-BE49-F238E27FC236}">
                <a16:creationId xmlns:a16="http://schemas.microsoft.com/office/drawing/2014/main" id="{B07B3877-EB21-4788-3008-E5B54C5D65C6}"/>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2477215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6AAE417-8F63-78BF-E775-425835536D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40A1B80-29A8-B1AC-5EF8-48B26108C0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3668" name="Slide Number Placeholder 3">
            <a:extLst>
              <a:ext uri="{FF2B5EF4-FFF2-40B4-BE49-F238E27FC236}">
                <a16:creationId xmlns:a16="http://schemas.microsoft.com/office/drawing/2014/main" id="{4250564D-21DE-69B3-09D5-5F6082B9F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eaLnBrk="0" fontAlgn="base" hangingPunct="0">
              <a:spcBef>
                <a:spcPct val="0"/>
              </a:spcBef>
              <a:spcAft>
                <a:spcPct val="0"/>
              </a:spcAft>
              <a:defRPr>
                <a:solidFill>
                  <a:schemeClr val="tx1"/>
                </a:solidFill>
                <a:latin typeface="Calibri" panose="020F0502020204030204" pitchFamily="34" charset="0"/>
              </a:defRPr>
            </a:lvl6pPr>
            <a:lvl7pPr marL="2949809" indent="-226908" eaLnBrk="0" fontAlgn="base" hangingPunct="0">
              <a:spcBef>
                <a:spcPct val="0"/>
              </a:spcBef>
              <a:spcAft>
                <a:spcPct val="0"/>
              </a:spcAft>
              <a:defRPr>
                <a:solidFill>
                  <a:schemeClr val="tx1"/>
                </a:solidFill>
                <a:latin typeface="Calibri" panose="020F0502020204030204" pitchFamily="34" charset="0"/>
              </a:defRPr>
            </a:lvl7pPr>
            <a:lvl8pPr marL="3403625" indent="-226908" eaLnBrk="0" fontAlgn="base" hangingPunct="0">
              <a:spcBef>
                <a:spcPct val="0"/>
              </a:spcBef>
              <a:spcAft>
                <a:spcPct val="0"/>
              </a:spcAft>
              <a:defRPr>
                <a:solidFill>
                  <a:schemeClr val="tx1"/>
                </a:solidFill>
                <a:latin typeface="Calibri" panose="020F0502020204030204" pitchFamily="34" charset="0"/>
              </a:defRPr>
            </a:lvl8pPr>
            <a:lvl9pPr marL="3857442" indent="-226908" eaLnBrk="0" fontAlgn="base" hangingPunct="0">
              <a:spcBef>
                <a:spcPct val="0"/>
              </a:spcBef>
              <a:spcAft>
                <a:spcPct val="0"/>
              </a:spcAft>
              <a:defRPr>
                <a:solidFill>
                  <a:schemeClr val="tx1"/>
                </a:solidFill>
                <a:latin typeface="Calibri" panose="020F0502020204030204" pitchFamily="34" charset="0"/>
              </a:defRPr>
            </a:lvl9pPr>
          </a:lstStyle>
          <a:p>
            <a:fld id="{E63DB127-FB69-4ED7-AD74-41CCCBA6FB04}" type="slidenum">
              <a:rPr lang="en-US" altLang="en-US" smtClean="0"/>
              <a:pPr/>
              <a:t>34</a:t>
            </a:fld>
            <a:endParaRPr lang="en-US" altLang="en-US" dirty="0"/>
          </a:p>
        </p:txBody>
      </p:sp>
      <p:sp>
        <p:nvSpPr>
          <p:cNvPr id="2" name="Date Placeholder 1">
            <a:extLst>
              <a:ext uri="{FF2B5EF4-FFF2-40B4-BE49-F238E27FC236}">
                <a16:creationId xmlns:a16="http://schemas.microsoft.com/office/drawing/2014/main" id="{77535136-EAF4-199D-38ED-0BCBDEDEDB84}"/>
              </a:ext>
            </a:extLst>
          </p:cNvPr>
          <p:cNvSpPr>
            <a:spLocks noGrp="1"/>
          </p:cNvSpPr>
          <p:nvPr>
            <p:ph type="dt" idx="1"/>
          </p:nvPr>
        </p:nvSpPr>
        <p:spPr/>
        <p:txBody>
          <a:bodyPr/>
          <a:lstStyle/>
          <a:p>
            <a:r>
              <a:rPr lang="en-US" dirty="0"/>
              <a:t>4/12/2024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B6BB0FC-3C49-701B-A52C-72ABEE53FF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D3DEA98C-34A0-7847-2D83-8C96F10AE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5716" name="Slide Number Placeholder 3">
            <a:extLst>
              <a:ext uri="{FF2B5EF4-FFF2-40B4-BE49-F238E27FC236}">
                <a16:creationId xmlns:a16="http://schemas.microsoft.com/office/drawing/2014/main" id="{A2F627D7-FE11-3FAE-74A8-38DC02AA77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eaLnBrk="0" fontAlgn="base" hangingPunct="0">
              <a:spcBef>
                <a:spcPct val="0"/>
              </a:spcBef>
              <a:spcAft>
                <a:spcPct val="0"/>
              </a:spcAft>
              <a:defRPr>
                <a:solidFill>
                  <a:schemeClr val="tx1"/>
                </a:solidFill>
                <a:latin typeface="Calibri" panose="020F0502020204030204" pitchFamily="34" charset="0"/>
              </a:defRPr>
            </a:lvl6pPr>
            <a:lvl7pPr marL="2949809" indent="-226908" eaLnBrk="0" fontAlgn="base" hangingPunct="0">
              <a:spcBef>
                <a:spcPct val="0"/>
              </a:spcBef>
              <a:spcAft>
                <a:spcPct val="0"/>
              </a:spcAft>
              <a:defRPr>
                <a:solidFill>
                  <a:schemeClr val="tx1"/>
                </a:solidFill>
                <a:latin typeface="Calibri" panose="020F0502020204030204" pitchFamily="34" charset="0"/>
              </a:defRPr>
            </a:lvl7pPr>
            <a:lvl8pPr marL="3403625" indent="-226908" eaLnBrk="0" fontAlgn="base" hangingPunct="0">
              <a:spcBef>
                <a:spcPct val="0"/>
              </a:spcBef>
              <a:spcAft>
                <a:spcPct val="0"/>
              </a:spcAft>
              <a:defRPr>
                <a:solidFill>
                  <a:schemeClr val="tx1"/>
                </a:solidFill>
                <a:latin typeface="Calibri" panose="020F0502020204030204" pitchFamily="34" charset="0"/>
              </a:defRPr>
            </a:lvl8pPr>
            <a:lvl9pPr marL="3857442" indent="-226908" eaLnBrk="0" fontAlgn="base" hangingPunct="0">
              <a:spcBef>
                <a:spcPct val="0"/>
              </a:spcBef>
              <a:spcAft>
                <a:spcPct val="0"/>
              </a:spcAft>
              <a:defRPr>
                <a:solidFill>
                  <a:schemeClr val="tx1"/>
                </a:solidFill>
                <a:latin typeface="Calibri" panose="020F0502020204030204" pitchFamily="34" charset="0"/>
              </a:defRPr>
            </a:lvl9pPr>
          </a:lstStyle>
          <a:p>
            <a:fld id="{BC8C168B-6FC7-4C0A-8438-CE542C30084A}" type="slidenum">
              <a:rPr lang="en-US" altLang="en-US" smtClean="0"/>
              <a:pPr/>
              <a:t>35</a:t>
            </a:fld>
            <a:endParaRPr lang="en-US" altLang="en-US" dirty="0"/>
          </a:p>
        </p:txBody>
      </p:sp>
      <p:sp>
        <p:nvSpPr>
          <p:cNvPr id="2" name="Date Placeholder 1">
            <a:extLst>
              <a:ext uri="{FF2B5EF4-FFF2-40B4-BE49-F238E27FC236}">
                <a16:creationId xmlns:a16="http://schemas.microsoft.com/office/drawing/2014/main" id="{C3DCF8D2-B1B9-12D0-459D-02224A137F2B}"/>
              </a:ext>
            </a:extLst>
          </p:cNvPr>
          <p:cNvSpPr>
            <a:spLocks noGrp="1"/>
          </p:cNvSpPr>
          <p:nvPr>
            <p:ph type="dt" idx="1"/>
          </p:nvPr>
        </p:nvSpPr>
        <p:spPr/>
        <p:txBody>
          <a:bodyPr/>
          <a:lstStyle/>
          <a:p>
            <a:r>
              <a:rPr lang="en-US" dirty="0"/>
              <a:t>4/12/2024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4</a:t>
            </a:fld>
            <a:endParaRPr lang="en-US" dirty="0">
              <a:solidFill>
                <a:prstClr val="black"/>
              </a:solidFill>
            </a:endParaRPr>
          </a:p>
        </p:txBody>
      </p:sp>
      <p:sp>
        <p:nvSpPr>
          <p:cNvPr id="5" name="Date Placeholder 4">
            <a:extLst>
              <a:ext uri="{FF2B5EF4-FFF2-40B4-BE49-F238E27FC236}">
                <a16:creationId xmlns:a16="http://schemas.microsoft.com/office/drawing/2014/main" id="{5F966110-C3C3-CBD8-EB27-72C4C8AA49CE}"/>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421370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5</a:t>
            </a:fld>
            <a:endParaRPr lang="en-US" dirty="0">
              <a:solidFill>
                <a:prstClr val="black"/>
              </a:solidFill>
            </a:endParaRPr>
          </a:p>
        </p:txBody>
      </p:sp>
      <p:sp>
        <p:nvSpPr>
          <p:cNvPr id="5" name="Date Placeholder 4">
            <a:extLst>
              <a:ext uri="{FF2B5EF4-FFF2-40B4-BE49-F238E27FC236}">
                <a16:creationId xmlns:a16="http://schemas.microsoft.com/office/drawing/2014/main" id="{0C023CBD-7B65-2263-313B-2ACAA7E21449}"/>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33908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6</a:t>
            </a:fld>
            <a:endParaRPr lang="en-US" dirty="0">
              <a:solidFill>
                <a:prstClr val="black"/>
              </a:solidFill>
            </a:endParaRPr>
          </a:p>
        </p:txBody>
      </p:sp>
      <p:sp>
        <p:nvSpPr>
          <p:cNvPr id="5" name="Date Placeholder 4">
            <a:extLst>
              <a:ext uri="{FF2B5EF4-FFF2-40B4-BE49-F238E27FC236}">
                <a16:creationId xmlns:a16="http://schemas.microsoft.com/office/drawing/2014/main" id="{C043AEA9-8CB0-7E09-06C5-DD75B29220E7}"/>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62506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7</a:t>
            </a:fld>
            <a:endParaRPr lang="en-US" dirty="0">
              <a:solidFill>
                <a:prstClr val="black"/>
              </a:solidFill>
            </a:endParaRPr>
          </a:p>
        </p:txBody>
      </p:sp>
      <p:sp>
        <p:nvSpPr>
          <p:cNvPr id="5" name="Date Placeholder 4">
            <a:extLst>
              <a:ext uri="{FF2B5EF4-FFF2-40B4-BE49-F238E27FC236}">
                <a16:creationId xmlns:a16="http://schemas.microsoft.com/office/drawing/2014/main" id="{609F094B-0683-82C6-42CD-53B407A86D65}"/>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388274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8</a:t>
            </a:fld>
            <a:endParaRPr lang="en-US" dirty="0">
              <a:solidFill>
                <a:prstClr val="black"/>
              </a:solidFill>
            </a:endParaRPr>
          </a:p>
        </p:txBody>
      </p:sp>
      <p:sp>
        <p:nvSpPr>
          <p:cNvPr id="5" name="Date Placeholder 4">
            <a:extLst>
              <a:ext uri="{FF2B5EF4-FFF2-40B4-BE49-F238E27FC236}">
                <a16:creationId xmlns:a16="http://schemas.microsoft.com/office/drawing/2014/main" id="{31E1BBB3-90C7-A0C1-FC27-4C4C03CA5AC6}"/>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86803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9</a:t>
            </a:fld>
            <a:endParaRPr lang="en-US" dirty="0">
              <a:solidFill>
                <a:prstClr val="black"/>
              </a:solidFill>
            </a:endParaRPr>
          </a:p>
        </p:txBody>
      </p:sp>
      <p:sp>
        <p:nvSpPr>
          <p:cNvPr id="5" name="Date Placeholder 4">
            <a:extLst>
              <a:ext uri="{FF2B5EF4-FFF2-40B4-BE49-F238E27FC236}">
                <a16:creationId xmlns:a16="http://schemas.microsoft.com/office/drawing/2014/main" id="{40BB54D9-CCBF-E870-F3C0-622DDE2129AD}"/>
              </a:ext>
            </a:extLst>
          </p:cNvPr>
          <p:cNvSpPr>
            <a:spLocks noGrp="1"/>
          </p:cNvSpPr>
          <p:nvPr>
            <p:ph type="dt" idx="1"/>
          </p:nvPr>
        </p:nvSpPr>
        <p:spPr/>
        <p:txBody>
          <a:bodyPr/>
          <a:lstStyle/>
          <a:p>
            <a:r>
              <a:rPr lang="en-US" dirty="0"/>
              <a:t>4/12/2024</a:t>
            </a:r>
          </a:p>
        </p:txBody>
      </p:sp>
    </p:spTree>
    <p:extLst>
      <p:ext uri="{BB962C8B-B14F-4D97-AF65-F5344CB8AC3E}">
        <p14:creationId xmlns:p14="http://schemas.microsoft.com/office/powerpoint/2010/main" val="102427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61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746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79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14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23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47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2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81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40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89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336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57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mailto:acohen@flgovlaw.com"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848600" cy="2308225"/>
          </a:xfrm>
        </p:spPr>
        <p:txBody>
          <a:bodyPr>
            <a:normAutofit/>
          </a:bodyPr>
          <a:lstStyle/>
          <a:p>
            <a:r>
              <a:rPr lang="en-US" sz="3600" b="1" dirty="0">
                <a:latin typeface="Goudy Old Style" panose="02020502050305020303" pitchFamily="18" charset="0"/>
              </a:rPr>
              <a:t>Florida’s Ethics Law Training</a:t>
            </a:r>
            <a:br>
              <a:rPr lang="en-US" sz="3600" b="1" dirty="0">
                <a:latin typeface="Goudy Old Style" panose="02020502050305020303" pitchFamily="18" charset="0"/>
              </a:rPr>
            </a:br>
            <a:r>
              <a:rPr lang="en-US" sz="3600" b="1" dirty="0">
                <a:latin typeface="Goudy Old Style" panose="02020502050305020303" pitchFamily="18" charset="0"/>
              </a:rPr>
              <a:t>Ethics Law Quiz (Part 2)</a:t>
            </a:r>
          </a:p>
        </p:txBody>
      </p:sp>
      <p:sp>
        <p:nvSpPr>
          <p:cNvPr id="3" name="Subtitle 2"/>
          <p:cNvSpPr>
            <a:spLocks noGrp="1"/>
          </p:cNvSpPr>
          <p:nvPr>
            <p:ph type="subTitle" idx="1"/>
          </p:nvPr>
        </p:nvSpPr>
        <p:spPr>
          <a:xfrm>
            <a:off x="914400" y="3124200"/>
            <a:ext cx="7391400" cy="2362200"/>
          </a:xfrm>
        </p:spPr>
        <p:txBody>
          <a:bodyPr>
            <a:normAutofit fontScale="92500" lnSpcReduction="20000"/>
          </a:bodyPr>
          <a:lstStyle/>
          <a:p>
            <a:endParaRPr lang="en-US" sz="2800" b="1" dirty="0">
              <a:solidFill>
                <a:schemeClr val="tx1"/>
              </a:solidFill>
              <a:latin typeface="Goudy Old Style" panose="02020502050305020303" pitchFamily="18" charset="0"/>
            </a:endParaRPr>
          </a:p>
          <a:p>
            <a:r>
              <a:rPr lang="en-US" sz="2200" i="1" dirty="0">
                <a:solidFill>
                  <a:schemeClr val="tx1"/>
                </a:solidFill>
                <a:latin typeface="Goudy Old Style" panose="02020502050305020303" pitchFamily="18" charset="0"/>
              </a:rPr>
              <a:t>Presented by:</a:t>
            </a:r>
          </a:p>
          <a:p>
            <a:r>
              <a:rPr lang="en-US" sz="2200" b="1" dirty="0">
                <a:solidFill>
                  <a:schemeClr val="tx1"/>
                </a:solidFill>
                <a:latin typeface="Goudy Old Style" panose="02020502050305020303" pitchFamily="18" charset="0"/>
              </a:rPr>
              <a:t>Andrew H. Cohen, Esq.</a:t>
            </a:r>
          </a:p>
          <a:p>
            <a:endParaRPr lang="en-US" sz="2200" b="1" dirty="0">
              <a:solidFill>
                <a:schemeClr val="tx1"/>
              </a:solidFill>
              <a:latin typeface="Goudy Old Style" panose="02020502050305020303" pitchFamily="18" charset="0"/>
            </a:endParaRPr>
          </a:p>
          <a:p>
            <a:r>
              <a:rPr lang="en-US" sz="2200" b="1" dirty="0">
                <a:solidFill>
                  <a:schemeClr val="tx1"/>
                </a:solidFill>
                <a:latin typeface="Goudy Old Style" panose="02020502050305020303" pitchFamily="18" charset="0"/>
              </a:rPr>
              <a:t>April 30, 2026</a:t>
            </a:r>
          </a:p>
          <a:p>
            <a:r>
              <a:rPr lang="en-US" sz="2200" b="1" dirty="0">
                <a:solidFill>
                  <a:schemeClr val="tx1"/>
                </a:solidFill>
                <a:latin typeface="Goudy Old Style" panose="02020502050305020303" pitchFamily="18" charset="0"/>
              </a:rPr>
              <a:t>Elected Official Training</a:t>
            </a:r>
          </a:p>
          <a:p>
            <a:r>
              <a:rPr lang="en-US" sz="2000" b="1" dirty="0">
                <a:solidFill>
                  <a:schemeClr val="tx1"/>
                </a:solidFill>
                <a:latin typeface="Goudy Old Style" panose="02020502050305020303" pitchFamily="18" charset="0"/>
              </a:rPr>
              <a:t>Holiday Park Park and Recreation District</a:t>
            </a:r>
          </a:p>
          <a:p>
            <a:endParaRPr lang="en-US" dirty="0"/>
          </a:p>
          <a:p>
            <a:endParaRPr lang="en-US" dirty="0"/>
          </a:p>
          <a:p>
            <a:endParaRPr lang="en-US" sz="800" dirty="0"/>
          </a:p>
        </p:txBody>
      </p:sp>
      <p:sp>
        <p:nvSpPr>
          <p:cNvPr id="4" name="Snip Single Corner Rectangle 3"/>
          <p:cNvSpPr/>
          <p:nvPr/>
        </p:nvSpPr>
        <p:spPr>
          <a:xfrm>
            <a:off x="0" y="1430229"/>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7912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Smiley face sunshine clipart – Gclipart.com"/>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45204"/>
            <a:ext cx="1676400" cy="1478996"/>
          </a:xfrm>
          <a:prstGeom prst="rect">
            <a:avLst/>
          </a:prstGeom>
          <a:noFill/>
          <a:ln>
            <a:noFill/>
          </a:ln>
        </p:spPr>
      </p:pic>
      <p:pic>
        <p:nvPicPr>
          <p:cNvPr id="5" name="Picture 3" descr="A picture containing schematic">
            <a:extLst>
              <a:ext uri="{FF2B5EF4-FFF2-40B4-BE49-F238E27FC236}">
                <a16:creationId xmlns:a16="http://schemas.microsoft.com/office/drawing/2014/main" id="{577856EA-A096-63C2-FB55-76541AFA4F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25063"/>
            <a:ext cx="4800600" cy="10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07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3</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1296"/>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52600"/>
            <a:ext cx="8077200" cy="3379323"/>
          </a:xfrm>
          <a:prstGeom prst="rect">
            <a:avLst/>
          </a:prstGeom>
          <a:noFill/>
        </p:spPr>
        <p:txBody>
          <a:bodyPr wrap="square">
            <a:spAutoFit/>
          </a:bodyPr>
          <a:lstStyle/>
          <a:p>
            <a:pPr algn="l"/>
            <a:endParaRPr lang="en-US" dirty="0">
              <a:latin typeface="Goudy Old Style" panose="02020502050305020303" pitchFamily="18" charset="0"/>
            </a:endParaRPr>
          </a:p>
          <a:p>
            <a:pPr marL="342900" marR="0" algn="just">
              <a:lnSpc>
                <a:spcPct val="115000"/>
              </a:lnSpc>
              <a:spcBef>
                <a:spcPts val="0"/>
              </a:spcBef>
              <a:spcAft>
                <a:spcPts val="1000"/>
              </a:spcAft>
            </a:pPr>
            <a:r>
              <a:rPr lang="en-US" sz="2000" b="0" i="0" dirty="0">
                <a:latin typeface="Goudy Old Style" panose="02020502050305020303" pitchFamily="18" charset="0"/>
                <a:cs typeface="Arial" panose="020B0604020202020204" pitchFamily="34" charset="0"/>
              </a:rPr>
              <a:t>3. </a:t>
            </a:r>
            <a:r>
              <a:rPr lang="en-US" sz="1800" dirty="0">
                <a:effectLst/>
                <a:latin typeface="Goudy Old Style" panose="02020502050305020303" pitchFamily="18" charset="0"/>
                <a:ea typeface="Calibri" panose="020F0502020204030204" pitchFamily="34" charset="0"/>
                <a:cs typeface="Arial" panose="020B0604020202020204" pitchFamily="34" charset="0"/>
              </a:rPr>
              <a:t> Paulina Principle is an employee of the Padre Municipal Improvement District (“PMID”).  Paulina rents an apartment and is a registered voter within the PMID.  Paulina is displeased with the recent policy decisions of the PMID’s Commission relating to infrastructure funding priorities.  The Chairman of PMID’s Commission is up for re-election this year.  Paulina believes it is her duty to run against him and unseat him to effectuate the much needed change on the Commission.  Which of the following is the most accurate statement about Florida’s Ethics laws: </a:t>
            </a:r>
            <a:endParaRPr lang="en-US" sz="18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1000"/>
              </a:spcAft>
            </a:pPr>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160333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3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4998"/>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09671"/>
            <a:ext cx="8153400" cy="3981026"/>
          </a:xfrm>
          <a:prstGeom prst="rect">
            <a:avLst/>
          </a:prstGeom>
          <a:noFill/>
        </p:spPr>
        <p:txBody>
          <a:bodyPr wrap="square">
            <a:spAutoFit/>
          </a:bodyPr>
          <a:lstStyle/>
          <a:p>
            <a:pPr marR="0" lvl="0" algn="just">
              <a:lnSpc>
                <a:spcPct val="115000"/>
              </a:lnSpc>
              <a:spcBef>
                <a:spcPts val="0"/>
              </a:spcBef>
              <a:spcAft>
                <a:spcPts val="1000"/>
              </a:spcAft>
            </a:pPr>
            <a:r>
              <a:rPr lang="en-US" dirty="0">
                <a:effectLst/>
                <a:latin typeface="Goudy Old Style" panose="02020502050305020303" pitchFamily="18" charset="0"/>
                <a:ea typeface="Calibri" panose="020F0502020204030204" pitchFamily="34" charset="0"/>
                <a:cs typeface="Arial" panose="020B0604020202020204" pitchFamily="34" charset="0"/>
              </a:rPr>
              <a:t>Which of the following is the most </a:t>
            </a:r>
            <a:r>
              <a:rPr lang="en-US" u="sng" dirty="0">
                <a:effectLst/>
                <a:latin typeface="Goudy Old Style" panose="02020502050305020303" pitchFamily="18" charset="0"/>
                <a:ea typeface="Calibri" panose="020F0502020204030204" pitchFamily="34" charset="0"/>
                <a:cs typeface="Arial" panose="020B0604020202020204" pitchFamily="34" charset="0"/>
              </a:rPr>
              <a:t>accurate</a:t>
            </a:r>
            <a:r>
              <a:rPr lang="en-US" dirty="0">
                <a:effectLst/>
                <a:latin typeface="Goudy Old Style" panose="02020502050305020303" pitchFamily="18" charset="0"/>
                <a:ea typeface="Calibri" panose="020F0502020204030204" pitchFamily="34" charset="0"/>
                <a:cs typeface="Arial" panose="020B0604020202020204" pitchFamily="34" charset="0"/>
              </a:rPr>
              <a:t> statement relating to Florida’s Ethics law:</a:t>
            </a:r>
            <a:endParaRPr lang="en-US"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Since Paulina is a legal resident within the PMID, there is no issue with Paulina simultaneously serving as an employee and Commissioner at the PMID.</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Paulina can serve as an employee of PMID and as an elected official but only if she is serving as an elected official at a special district other than PMID.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Paulina can only run for the Commission if she owns real property within the PMID.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Paulina can remain employed by PMID as long as she makes sure that she gets all of her work done before the Commission meetings.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Paulina can remain employed by PMID and serve as a Commissioner as long as she adjusts her priorities to agree with the existing Commission’s funding decisions. </a:t>
            </a:r>
            <a:endParaRPr lang="en-US" sz="1600" dirty="0">
              <a:latin typeface="Goudy Old Style" panose="02020502050305020303" pitchFamily="18" charset="0"/>
            </a:endParaRPr>
          </a:p>
        </p:txBody>
      </p:sp>
    </p:spTree>
    <p:extLst>
      <p:ext uri="{BB962C8B-B14F-4D97-AF65-F5344CB8AC3E}">
        <p14:creationId xmlns:p14="http://schemas.microsoft.com/office/powerpoint/2010/main" val="215993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3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63273"/>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09671"/>
            <a:ext cx="8229600" cy="4150816"/>
          </a:xfrm>
          <a:prstGeom prst="rect">
            <a:avLst/>
          </a:prstGeom>
          <a:noFill/>
        </p:spPr>
        <p:txBody>
          <a:bodyPr wrap="square">
            <a:spAutoFit/>
          </a:bodyPr>
          <a:lstStyle/>
          <a:p>
            <a:pPr marR="0" lvl="0" algn="just">
              <a:lnSpc>
                <a:spcPct val="115000"/>
              </a:lnSpc>
              <a:spcBef>
                <a:spcPts val="0"/>
              </a:spcBef>
              <a:spcAft>
                <a:spcPts val="1000"/>
              </a:spcAft>
            </a:pPr>
            <a:r>
              <a:rPr lang="en-US" dirty="0">
                <a:effectLst/>
                <a:latin typeface="Goudy Old Style" panose="02020502050305020303" pitchFamily="18" charset="0"/>
                <a:ea typeface="Calibri" panose="020F0502020204030204" pitchFamily="34" charset="0"/>
                <a:cs typeface="Arial" panose="020B0604020202020204" pitchFamily="34" charset="0"/>
              </a:rPr>
              <a:t>Which of the following is the most </a:t>
            </a:r>
            <a:r>
              <a:rPr lang="en-US" u="sng" dirty="0">
                <a:effectLst/>
                <a:latin typeface="Goudy Old Style" panose="02020502050305020303" pitchFamily="18" charset="0"/>
                <a:ea typeface="Calibri" panose="020F0502020204030204" pitchFamily="34" charset="0"/>
                <a:cs typeface="Arial" panose="020B0604020202020204" pitchFamily="34" charset="0"/>
              </a:rPr>
              <a:t>accurate</a:t>
            </a:r>
            <a:r>
              <a:rPr lang="en-US" dirty="0">
                <a:effectLst/>
                <a:latin typeface="Goudy Old Style" panose="02020502050305020303" pitchFamily="18" charset="0"/>
                <a:ea typeface="Calibri" panose="020F0502020204030204" pitchFamily="34" charset="0"/>
                <a:cs typeface="Arial" panose="020B0604020202020204" pitchFamily="34" charset="0"/>
              </a:rPr>
              <a:t> statement relating to Florida’s Ethics law:</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Since Paulina is a legal resident within the PMID, there is no issue with Paulina simultaneously serving as an employee and Commissioner at the PMID.</a:t>
            </a:r>
          </a:p>
          <a:p>
            <a:pPr marL="342900" marR="0" lvl="0" indent="-342900" algn="just">
              <a:lnSpc>
                <a:spcPct val="115000"/>
              </a:lnSpc>
              <a:spcBef>
                <a:spcPts val="0"/>
              </a:spcBef>
              <a:spcAft>
                <a:spcPts val="0"/>
              </a:spcAft>
              <a:buFont typeface="+mj-lt"/>
              <a:buAutoNum type="alphaLcPeriod"/>
            </a:pP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b="1" dirty="0">
                <a:effectLst/>
                <a:latin typeface="Goudy Old Style" panose="02020502050305020303" pitchFamily="18" charset="0"/>
                <a:ea typeface="Calibri" panose="020F0502020204030204" pitchFamily="34" charset="0"/>
                <a:cs typeface="Arial" panose="020B0604020202020204" pitchFamily="34" charset="0"/>
              </a:rPr>
              <a:t>Paulina can serve as an employee of PMID and as an elected official but only if she is serving as an elected official at a special district other than PMID.  </a:t>
            </a:r>
          </a:p>
          <a:p>
            <a:pPr marL="342900" marR="0" lvl="0" indent="-342900" algn="just">
              <a:lnSpc>
                <a:spcPct val="115000"/>
              </a:lnSpc>
              <a:spcBef>
                <a:spcPts val="0"/>
              </a:spcBef>
              <a:spcAft>
                <a:spcPts val="0"/>
              </a:spcAft>
              <a:buFont typeface="+mj-lt"/>
              <a:buAutoNum type="alphaLcPeriod"/>
            </a:pPr>
            <a:endParaRPr lang="en-US" sz="1800" b="1"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Paulina can only run for the Commission if she owns real property within the PMID.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Paulina can remain employed by PMID as long as she makes sure that she gets all of her work done before the Commission meetings.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Paulina can remain employed by PMID and serve as a Commissioner as long as she adjusts her priorities to agree with the existing Commission’s funding decisions. </a:t>
            </a:r>
            <a:endParaRPr lang="en-US" sz="1600" dirty="0">
              <a:latin typeface="Goudy Old Style" panose="02020502050305020303" pitchFamily="18" charset="0"/>
            </a:endParaRPr>
          </a:p>
        </p:txBody>
      </p:sp>
      <p:sp>
        <p:nvSpPr>
          <p:cNvPr id="6" name="Oval 5">
            <a:extLst>
              <a:ext uri="{FF2B5EF4-FFF2-40B4-BE49-F238E27FC236}">
                <a16:creationId xmlns:a16="http://schemas.microsoft.com/office/drawing/2014/main" id="{FE9FA039-8C36-BD25-28E0-97AA3251A16E}"/>
              </a:ext>
            </a:extLst>
          </p:cNvPr>
          <p:cNvSpPr/>
          <p:nvPr/>
        </p:nvSpPr>
        <p:spPr>
          <a:xfrm>
            <a:off x="457200" y="3200400"/>
            <a:ext cx="457200"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594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4</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3886200" cy="10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524000"/>
            <a:ext cx="8077200" cy="5064913"/>
          </a:xfrm>
          <a:prstGeom prst="rect">
            <a:avLst/>
          </a:prstGeom>
          <a:noFill/>
        </p:spPr>
        <p:txBody>
          <a:bodyPr wrap="square">
            <a:spAutoFit/>
          </a:bodyPr>
          <a:lstStyle/>
          <a:p>
            <a:pPr algn="l"/>
            <a:endParaRPr lang="en-US" dirty="0">
              <a:latin typeface="Goudy Old Style" panose="02020502050305020303" pitchFamily="18" charset="0"/>
            </a:endParaRPr>
          </a:p>
          <a:p>
            <a:pPr algn="just">
              <a:lnSpc>
                <a:spcPct val="115000"/>
              </a:lnSpc>
              <a:spcAft>
                <a:spcPts val="1000"/>
              </a:spcAft>
            </a:pPr>
            <a:r>
              <a:rPr lang="en-US" dirty="0">
                <a:latin typeface="Goudy Old Style" panose="02020502050305020303" pitchFamily="18" charset="0"/>
                <a:ea typeface="Calibri" panose="020F0502020204030204" pitchFamily="34" charset="0"/>
                <a:cs typeface="Arial" panose="020B0604020202020204" pitchFamily="34" charset="0"/>
              </a:rPr>
              <a:t>4.  Bill</a:t>
            </a:r>
            <a:r>
              <a:rPr lang="en-US" sz="1800" dirty="0">
                <a:effectLst/>
                <a:latin typeface="Goudy Old Style" panose="02020502050305020303" pitchFamily="18" charset="0"/>
                <a:ea typeface="Calibri" panose="020F0502020204030204" pitchFamily="34" charset="0"/>
                <a:cs typeface="Arial" panose="020B0604020202020204" pitchFamily="34" charset="0"/>
              </a:rPr>
              <a:t> has been a licensed realtor within the County for over 25 years.  Bill was recently appointed to the Fire Commission to fill a vacancy. After accepting the appointment to office, Bill meets with the Fire Chief who tells Bill about the District’s need to acquire property to meet the District’s response time and growth needs.   Bill asks the Fire Chief how much the Fire District has to spend on the real property. The Fire Chief replies “We have budgeted $750,000, but if we had to, we could shift funds around and spend up to $825,000.”   After talking to the Fire Chief, Bill contacts one of his former clients who owns the perfect property for the Fire District’s station needs and asks if the property is for sale.  The former client asks Bill, “how much is being offered?”  Bill tells his former client about his discussion with the Fire Chief and indicates that the Fire District can spend $825,000.  Which of the following is an accurate statement about Florida’s Ethics laws: </a:t>
            </a:r>
            <a:endParaRPr lang="en-US" sz="18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1000"/>
              </a:spcAft>
            </a:pPr>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28097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4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09671"/>
            <a:ext cx="8153400" cy="3512693"/>
          </a:xfrm>
          <a:prstGeom prst="rect">
            <a:avLst/>
          </a:prstGeom>
          <a:noFill/>
        </p:spPr>
        <p:txBody>
          <a:bodyPr wrap="square">
            <a:spAutoFit/>
          </a:bodyPr>
          <a:lstStyle/>
          <a:p>
            <a:pPr algn="just">
              <a:lnSpc>
                <a:spcPct val="115000"/>
              </a:lnSpc>
              <a:spcAft>
                <a:spcPts val="100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Which of the following is an accurate statement about Florida’s Ethics laws: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has violated Florida’ ethics law and misused his position by using confidential information to benefit his former client.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As long as Bill does not accept a commission on the real estate transaction, Bill will not be violating Florida’s Ethics law.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has not violated Florida’s Ethics laws and should be thanked by the Fire Commission for finally securing a property that has been needed for sometime for the Fire District’s new station.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As long as Bill does not reveal that the Fire District is the buyer, Bill has not violated Florida’s Ethics law.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020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4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9379"/>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09671"/>
            <a:ext cx="8153400" cy="3789692"/>
          </a:xfrm>
          <a:prstGeom prst="rect">
            <a:avLst/>
          </a:prstGeom>
          <a:noFill/>
        </p:spPr>
        <p:txBody>
          <a:bodyPr wrap="square">
            <a:spAutoFit/>
          </a:bodyPr>
          <a:lstStyle/>
          <a:p>
            <a:pPr algn="just">
              <a:lnSpc>
                <a:spcPct val="115000"/>
              </a:lnSpc>
              <a:spcAft>
                <a:spcPts val="100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Which of the following is an accurate statement about Florida’s Ethics laws:  </a:t>
            </a:r>
            <a:endParaRPr lang="en-US"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b="1" dirty="0">
                <a:effectLst/>
                <a:latin typeface="Goudy Old Style" panose="02020502050305020303" pitchFamily="18" charset="0"/>
                <a:ea typeface="Calibri" panose="020F0502020204030204" pitchFamily="34" charset="0"/>
                <a:cs typeface="Arial" panose="020B0604020202020204" pitchFamily="34" charset="0"/>
              </a:rPr>
              <a:t>Bill has violated Florida’ ethics law and misused his position by using confidential information to benefit his former client.   </a:t>
            </a: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As long as Bill does not accept a commission on the real estate transaction, Bill will not be violating Florida’s Ethics law.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has not violated Florida’s Ethics laws and should be thanked by the Fire Commission for finally securing a property that has been needed for sometime for the Fire District’s new station.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As long as Bill does not reveal that the Fire District is the buyer, Bill has not violated Florida’s Ethics law. </a:t>
            </a:r>
            <a:endParaRPr lang="en-US" sz="1800" dirty="0">
              <a:effectLst/>
              <a:latin typeface="Times New Roman" panose="02020603050405020304" pitchFamily="18" charset="0"/>
              <a:ea typeface="Times New Roman" panose="02020603050405020304" pitchFamily="18" charset="0"/>
            </a:endParaRPr>
          </a:p>
        </p:txBody>
      </p:sp>
      <p:sp>
        <p:nvSpPr>
          <p:cNvPr id="6" name="Oval 5">
            <a:extLst>
              <a:ext uri="{FF2B5EF4-FFF2-40B4-BE49-F238E27FC236}">
                <a16:creationId xmlns:a16="http://schemas.microsoft.com/office/drawing/2014/main" id="{D52DD811-6E67-9AF5-3A16-EF879DC2868B}"/>
              </a:ext>
            </a:extLst>
          </p:cNvPr>
          <p:cNvSpPr/>
          <p:nvPr/>
        </p:nvSpPr>
        <p:spPr>
          <a:xfrm>
            <a:off x="533400" y="2514600"/>
            <a:ext cx="304800"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135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2" name="Picture 3" descr="A picture containing schematic">
            <a:extLst>
              <a:ext uri="{FF2B5EF4-FFF2-40B4-BE49-F238E27FC236}">
                <a16:creationId xmlns:a16="http://schemas.microsoft.com/office/drawing/2014/main" id="{F391D34D-08AB-4D60-5243-841906BDE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1771"/>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CB3593C-644A-E7D1-E38D-CF54F301F404}"/>
              </a:ext>
            </a:extLst>
          </p:cNvPr>
          <p:cNvPicPr>
            <a:picLocks noChangeAspect="1"/>
          </p:cNvPicPr>
          <p:nvPr/>
        </p:nvPicPr>
        <p:blipFill>
          <a:blip r:embed="rId4"/>
          <a:stretch>
            <a:fillRect/>
          </a:stretch>
        </p:blipFill>
        <p:spPr>
          <a:xfrm>
            <a:off x="2209800" y="1524000"/>
            <a:ext cx="3980059" cy="4276612"/>
          </a:xfrm>
          <a:prstGeom prst="rect">
            <a:avLst/>
          </a:prstGeom>
        </p:spPr>
      </p:pic>
    </p:spTree>
    <p:extLst>
      <p:ext uri="{BB962C8B-B14F-4D97-AF65-F5344CB8AC3E}">
        <p14:creationId xmlns:p14="http://schemas.microsoft.com/office/powerpoint/2010/main" val="2892555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5</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2103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5529"/>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381000" y="1295400"/>
            <a:ext cx="8534400" cy="5255221"/>
          </a:xfrm>
          <a:prstGeom prst="rect">
            <a:avLst/>
          </a:prstGeom>
          <a:noFill/>
        </p:spPr>
        <p:txBody>
          <a:bodyPr wrap="square">
            <a:spAutoFit/>
          </a:bodyPr>
          <a:lstStyle/>
          <a:p>
            <a:pPr algn="l"/>
            <a:endParaRPr lang="en-US" dirty="0">
              <a:latin typeface="Goudy Old Style" panose="02020502050305020303" pitchFamily="18" charset="0"/>
            </a:endParaRPr>
          </a:p>
          <a:p>
            <a:pPr algn="just">
              <a:lnSpc>
                <a:spcPct val="115000"/>
              </a:lnSpc>
              <a:spcAft>
                <a:spcPts val="100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5.   Bill is a licensed realtor with his own real estate firm.  Bill was recently elected to the Fire Commission.  He meets the Fire Chief and is told about the Fire District’s difficulty finding a property for a new fire station.   After the meeting with the Fire Chief, Bill gets to work and locates the perfect property for the Fire District.  Bill approaches the current property owner about whether the property is for sale.   The current property owner advises Bill that “everything is for sale.”  Being mindful that he was just elected to office, Bill asks an associate real estate agent at his firm to handle the matter.  The colleague fills out the standard Realtor Association’s Sales Contract form and sets a fair purchase price based upon the County Property Appraiser’s valuation. Bill’s colleague keeps the standard 6% realtor commission fee provision in the contract (3% payable from seller, 3% payable from buyer/Fire District) because Bill’s real estate firm put this transaction together for both parties. The entire Fire Commission considers this real estate purchase a great deal and unanimously votes to approve the contract.  Which of the following is an accurate statement about Florida’s Ethics laws: </a:t>
            </a:r>
            <a:endParaRPr lang="en-US" sz="18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1000"/>
              </a:spcAft>
            </a:pPr>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154646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5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243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09671"/>
            <a:ext cx="8153400" cy="3769173"/>
          </a:xfrm>
          <a:prstGeom prst="rect">
            <a:avLst/>
          </a:prstGeom>
          <a:noFill/>
        </p:spPr>
        <p:txBody>
          <a:bodyPr wrap="square">
            <a:spAutoFit/>
          </a:bodyPr>
          <a:lstStyle/>
          <a:p>
            <a:pPr marR="0" lvl="0" algn="just">
              <a:lnSpc>
                <a:spcPct val="115000"/>
              </a:lnSpc>
              <a:spcBef>
                <a:spcPts val="0"/>
              </a:spcBef>
              <a:spcAft>
                <a:spcPts val="100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Which of the following is an accurate statement about Florida’s Ethics laws: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has not violated Florida’ ethics law because he “gave up” his personal commission, and the only commission that will be received will be to his colleague and real estate firm. </a:t>
            </a: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There is no violation of Florida’s ethics laws because Bill’s colleague handled the transaction.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did not accept a commission on the real estate transaction, so Bill has not violated Florida’s Ethics laws.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violated Florida’s Ethics law because as a partial owner of the real estate firm, Bill is prohibited from doing business with his District.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132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5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7308"/>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09671"/>
            <a:ext cx="8153400" cy="4215513"/>
          </a:xfrm>
          <a:prstGeom prst="rect">
            <a:avLst/>
          </a:prstGeom>
          <a:noFill/>
        </p:spPr>
        <p:txBody>
          <a:bodyPr wrap="square">
            <a:spAutoFit/>
          </a:bodyPr>
          <a:lstStyle/>
          <a:p>
            <a:pPr marR="0" lvl="0" algn="just">
              <a:lnSpc>
                <a:spcPct val="115000"/>
              </a:lnSpc>
              <a:spcBef>
                <a:spcPts val="0"/>
              </a:spcBef>
              <a:spcAft>
                <a:spcPts val="100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Which of the following is an accurate statement about Florida’s Ethics laws: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has not violated Florida’ ethics law because he “gave up” his personal commission, and the only commission that will be received will be to his colleague and real estate firm. </a:t>
            </a: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There is no violation of Florida’s ethics laws because Bill’s colleague handled the transaction.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Bill did not accept a commission on the real estate transaction so Bill has not violated Florida’s Ethics laws. </a:t>
            </a:r>
          </a:p>
          <a:p>
            <a:pPr marL="342900" marR="0" lvl="0" indent="-342900" algn="just">
              <a:lnSpc>
                <a:spcPct val="115000"/>
              </a:lnSpc>
              <a:spcBef>
                <a:spcPts val="0"/>
              </a:spcBef>
              <a:spcAft>
                <a:spcPts val="1000"/>
              </a:spcAft>
              <a:buFont typeface="+mj-lt"/>
              <a:buAutoNum type="alphaLcPeriod"/>
            </a:pPr>
            <a:endParaRPr lang="en-US" dirty="0">
              <a:latin typeface="Goudy Old Style" panose="02020502050305020303"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mj-lt"/>
              <a:buAutoNum type="alphaLcPeriod"/>
            </a:pPr>
            <a:r>
              <a:rPr lang="en-US" sz="1800" b="1" dirty="0">
                <a:effectLst/>
                <a:latin typeface="Goudy Old Style" panose="02020502050305020303" pitchFamily="18" charset="0"/>
                <a:ea typeface="Calibri" panose="020F0502020204030204" pitchFamily="34" charset="0"/>
                <a:cs typeface="Arial" panose="020B0604020202020204" pitchFamily="34" charset="0"/>
              </a:rPr>
              <a:t>Bill violated Florida’s Ethics law because as a partial owner of the real estate firm, Bill is prohibited from doing business with his District.   </a:t>
            </a:r>
            <a:endParaRPr lang="en-US" sz="1800" b="1" dirty="0">
              <a:effectLst/>
              <a:latin typeface="Times New Roman" panose="02020603050405020304" pitchFamily="18" charset="0"/>
              <a:ea typeface="Times New Roman" panose="02020603050405020304" pitchFamily="18" charset="0"/>
            </a:endParaRPr>
          </a:p>
        </p:txBody>
      </p:sp>
      <p:sp>
        <p:nvSpPr>
          <p:cNvPr id="6" name="Oval 5">
            <a:extLst>
              <a:ext uri="{FF2B5EF4-FFF2-40B4-BE49-F238E27FC236}">
                <a16:creationId xmlns:a16="http://schemas.microsoft.com/office/drawing/2014/main" id="{BE13B4B9-D163-CFD5-6572-7E4B53F67B04}"/>
              </a:ext>
            </a:extLst>
          </p:cNvPr>
          <p:cNvSpPr/>
          <p:nvPr/>
        </p:nvSpPr>
        <p:spPr>
          <a:xfrm>
            <a:off x="457200" y="5148328"/>
            <a:ext cx="381000" cy="5666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999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2" name="Picture 3" descr="A picture containing schematic">
            <a:extLst>
              <a:ext uri="{FF2B5EF4-FFF2-40B4-BE49-F238E27FC236}">
                <a16:creationId xmlns:a16="http://schemas.microsoft.com/office/drawing/2014/main" id="{F391D34D-08AB-4D60-5243-841906BDE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59871"/>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22A972F-2AB7-EFD5-FCFB-67C003387047}"/>
              </a:ext>
            </a:extLst>
          </p:cNvPr>
          <p:cNvPicPr>
            <a:picLocks noChangeAspect="1"/>
          </p:cNvPicPr>
          <p:nvPr/>
        </p:nvPicPr>
        <p:blipFill>
          <a:blip r:embed="rId4"/>
          <a:stretch>
            <a:fillRect/>
          </a:stretch>
        </p:blipFill>
        <p:spPr>
          <a:xfrm>
            <a:off x="2057400" y="1401006"/>
            <a:ext cx="4648200" cy="4351759"/>
          </a:xfrm>
          <a:prstGeom prst="rect">
            <a:avLst/>
          </a:prstGeom>
        </p:spPr>
      </p:pic>
    </p:spTree>
    <p:extLst>
      <p:ext uri="{BB962C8B-B14F-4D97-AF65-F5344CB8AC3E}">
        <p14:creationId xmlns:p14="http://schemas.microsoft.com/office/powerpoint/2010/main" val="277889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6</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1"/>
            <a:ext cx="3886200" cy="89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762000" y="1447800"/>
            <a:ext cx="7848600" cy="4469365"/>
          </a:xfrm>
          <a:prstGeom prst="rect">
            <a:avLst/>
          </a:prstGeom>
          <a:noFill/>
        </p:spPr>
        <p:txBody>
          <a:bodyPr wrap="square">
            <a:spAutoFit/>
          </a:bodyPr>
          <a:lstStyle/>
          <a:p>
            <a:pPr marR="0" lvl="0" algn="just">
              <a:lnSpc>
                <a:spcPct val="115000"/>
              </a:lnSpc>
              <a:spcBef>
                <a:spcPts val="0"/>
              </a:spcBef>
              <a:spcAft>
                <a:spcPts val="1000"/>
              </a:spcAft>
            </a:pPr>
            <a:endParaRPr lang="en-US" dirty="0">
              <a:latin typeface="Goudy Old Style" panose="02020502050305020303" pitchFamily="18" charset="0"/>
            </a:endParaRPr>
          </a:p>
          <a:p>
            <a:pPr marR="0" lvl="0" algn="just">
              <a:lnSpc>
                <a:spcPct val="115000"/>
              </a:lnSpc>
              <a:spcBef>
                <a:spcPts val="0"/>
              </a:spcBef>
              <a:spcAft>
                <a:spcPts val="1000"/>
              </a:spcAft>
            </a:pPr>
            <a:r>
              <a:rPr lang="en-US" dirty="0">
                <a:latin typeface="Goudy Old Style" panose="02020502050305020303" pitchFamily="18" charset="0"/>
                <a:ea typeface="Calibri" panose="020F0502020204030204" pitchFamily="34" charset="0"/>
                <a:cs typeface="Arial" panose="020B0604020202020204" pitchFamily="34" charset="0"/>
              </a:rPr>
              <a:t>6.   </a:t>
            </a:r>
            <a:r>
              <a:rPr lang="en-US" sz="1800" dirty="0">
                <a:effectLst/>
                <a:latin typeface="Goudy Old Style" panose="02020502050305020303" pitchFamily="18" charset="0"/>
                <a:ea typeface="Calibri" panose="020F0502020204030204" pitchFamily="34" charset="0"/>
                <a:cs typeface="Arial" panose="020B0604020202020204" pitchFamily="34" charset="0"/>
              </a:rPr>
              <a:t>Johnny Johnson has a private lawn care and landscaping business named “Mowers R Us”.  He has owned this business for over 5 years and has recently decided to expand the business to pursue larger contracts (i.e., commercial property maintenance, HOAs and </a:t>
            </a:r>
            <a:r>
              <a:rPr lang="en-US" dirty="0">
                <a:latin typeface="Goudy Old Style" panose="02020502050305020303" pitchFamily="18" charset="0"/>
                <a:ea typeface="Calibri" panose="020F0502020204030204" pitchFamily="34" charset="0"/>
                <a:cs typeface="Arial" panose="020B0604020202020204" pitchFamily="34" charset="0"/>
              </a:rPr>
              <a:t>Park and Recreation District</a:t>
            </a:r>
            <a:r>
              <a:rPr lang="en-US" sz="1800" dirty="0">
                <a:effectLst/>
                <a:latin typeface="Goudy Old Style" panose="02020502050305020303" pitchFamily="18" charset="0"/>
                <a:ea typeface="Calibri" panose="020F0502020204030204" pitchFamily="34" charset="0"/>
                <a:cs typeface="Arial" panose="020B0604020202020204" pitchFamily="34" charset="0"/>
              </a:rPr>
              <a:t>s).  Unbeknownst to Johnny, Johnny’s brother Jimmy, was recently elected to the Board of </a:t>
            </a:r>
            <a:r>
              <a:rPr lang="en-US" dirty="0">
                <a:latin typeface="Goudy Old Style" panose="02020502050305020303" pitchFamily="18" charset="0"/>
                <a:ea typeface="Calibri" panose="020F0502020204030204" pitchFamily="34" charset="0"/>
                <a:cs typeface="Arial" panose="020B0604020202020204" pitchFamily="34" charset="0"/>
              </a:rPr>
              <a:t>Trustees</a:t>
            </a:r>
            <a:r>
              <a:rPr lang="en-US" sz="1800" dirty="0">
                <a:effectLst/>
                <a:latin typeface="Goudy Old Style" panose="02020502050305020303" pitchFamily="18" charset="0"/>
                <a:ea typeface="Calibri" panose="020F0502020204030204" pitchFamily="34" charset="0"/>
                <a:cs typeface="Arial" panose="020B0604020202020204" pitchFamily="34" charset="0"/>
              </a:rPr>
              <a:t> of the Greenacres Park and Recreation District (“</a:t>
            </a:r>
            <a:r>
              <a:rPr lang="en-US" dirty="0">
                <a:latin typeface="Goudy Old Style" panose="02020502050305020303" pitchFamily="18" charset="0"/>
                <a:ea typeface="Calibri" panose="020F0502020204030204" pitchFamily="34" charset="0"/>
                <a:cs typeface="Arial" panose="020B0604020202020204" pitchFamily="34" charset="0"/>
              </a:rPr>
              <a:t>District</a:t>
            </a:r>
            <a:r>
              <a:rPr lang="en-US" sz="1800" dirty="0">
                <a:effectLst/>
                <a:latin typeface="Goudy Old Style" panose="02020502050305020303" pitchFamily="18" charset="0"/>
                <a:ea typeface="Calibri" panose="020F0502020204030204" pitchFamily="34" charset="0"/>
                <a:cs typeface="Arial" panose="020B0604020202020204" pitchFamily="34" charset="0"/>
              </a:rPr>
              <a:t>”).  The Greenacres </a:t>
            </a:r>
            <a:r>
              <a:rPr lang="en-US" dirty="0">
                <a:latin typeface="Goudy Old Style" panose="02020502050305020303" pitchFamily="18" charset="0"/>
                <a:ea typeface="Calibri" panose="020F0502020204030204" pitchFamily="34" charset="0"/>
                <a:cs typeface="Arial" panose="020B0604020202020204" pitchFamily="34" charset="0"/>
              </a:rPr>
              <a:t>District</a:t>
            </a:r>
            <a:r>
              <a:rPr lang="en-US" sz="1800" dirty="0">
                <a:effectLst/>
                <a:latin typeface="Goudy Old Style" panose="02020502050305020303" pitchFamily="18" charset="0"/>
                <a:ea typeface="Calibri" panose="020F0502020204030204" pitchFamily="34" charset="0"/>
                <a:cs typeface="Arial" panose="020B0604020202020204" pitchFamily="34" charset="0"/>
              </a:rPr>
              <a:t> has gone out to bid for a new lawn care and landscaping contractor.  Mowers R Us is one of 6 local vendors that has bid on the contract and Mowers R Us has submitted the lowest bid price.  The award of the lawn care contract will be selected by the Greenacres </a:t>
            </a:r>
            <a:r>
              <a:rPr lang="en-US" dirty="0">
                <a:latin typeface="Goudy Old Style" panose="02020502050305020303" pitchFamily="18" charset="0"/>
                <a:ea typeface="Calibri" panose="020F0502020204030204" pitchFamily="34" charset="0"/>
                <a:cs typeface="Arial" panose="020B0604020202020204" pitchFamily="34" charset="0"/>
              </a:rPr>
              <a:t>District</a:t>
            </a:r>
            <a:r>
              <a:rPr lang="en-US" sz="1800" dirty="0">
                <a:effectLst/>
                <a:latin typeface="Goudy Old Style" panose="02020502050305020303" pitchFamily="18" charset="0"/>
                <a:ea typeface="Calibri" panose="020F0502020204030204" pitchFamily="34" charset="0"/>
                <a:cs typeface="Arial" panose="020B0604020202020204" pitchFamily="34" charset="0"/>
              </a:rPr>
              <a:t> Board at the next meeting.  Which of the following is an accurate statement about Florida’s Ethics laws:</a:t>
            </a:r>
            <a:endParaRPr lang="en-US" sz="18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1000"/>
              </a:spcAft>
            </a:pPr>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3917863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6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7257"/>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152400" y="1709671"/>
            <a:ext cx="8534400" cy="4406271"/>
          </a:xfrm>
          <a:prstGeom prst="rect">
            <a:avLst/>
          </a:prstGeom>
          <a:noFill/>
        </p:spPr>
        <p:txBody>
          <a:bodyPr wrap="square">
            <a:spAutoFit/>
          </a:bodyPr>
          <a:lstStyle/>
          <a:p>
            <a:pPr marR="0" lvl="0" algn="just">
              <a:lnSpc>
                <a:spcPct val="115000"/>
              </a:lnSpc>
              <a:spcBef>
                <a:spcPts val="0"/>
              </a:spcBef>
              <a:spcAft>
                <a:spcPts val="100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Which of the following is an accurate statement about Florida’s Ethics laws: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There is no issue with Greenacres </a:t>
            </a:r>
            <a:r>
              <a:rPr lang="en-US" dirty="0">
                <a:latin typeface="Goudy Old Style" panose="02020502050305020303" pitchFamily="18" charset="0"/>
                <a:ea typeface="Calibri" panose="020F0502020204030204" pitchFamily="34" charset="0"/>
                <a:cs typeface="Arial" panose="020B0604020202020204" pitchFamily="34" charset="0"/>
              </a:rPr>
              <a:t>District</a:t>
            </a:r>
            <a:r>
              <a:rPr lang="en-US" sz="1800" dirty="0">
                <a:effectLst/>
                <a:latin typeface="Goudy Old Style" panose="02020502050305020303" pitchFamily="18" charset="0"/>
                <a:ea typeface="Calibri" panose="020F0502020204030204" pitchFamily="34" charset="0"/>
                <a:cs typeface="Arial" panose="020B0604020202020204" pitchFamily="34" charset="0"/>
              </a:rPr>
              <a:t> Supervisor Jimmy Johnson voting on the award of the lawn care contract because Supervisor Jimmy Johnson did not know that his brother was bidding on the lawn care contract.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At the meeting where the contract will be awarded, the Mowers R Us’ submittal must be disqualified, and the next lowest responsible vendor should be awarded the contract. </a:t>
            </a:r>
            <a:r>
              <a:rPr lang="en-US" dirty="0">
                <a:latin typeface="Times New Roman" panose="02020603050405020304" pitchFamily="18" charset="0"/>
                <a:ea typeface="Calibri" panose="020F0502020204030204" pitchFamily="34" charset="0"/>
              </a:rPr>
              <a:t> </a:t>
            </a: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At the meeting where the contract will be awarded, Supervisor Jimmy Johnson must publicly disclose the conflict of interest, abstain from voting on contract award, and file a memorandum of voting conflict with the </a:t>
            </a:r>
            <a:r>
              <a:rPr lang="en-US" dirty="0">
                <a:latin typeface="Goudy Old Style" panose="02020502050305020303" pitchFamily="18" charset="0"/>
                <a:ea typeface="Calibri" panose="020F0502020204030204" pitchFamily="34" charset="0"/>
                <a:cs typeface="Arial" panose="020B0604020202020204" pitchFamily="34" charset="0"/>
              </a:rPr>
              <a:t>District</a:t>
            </a:r>
            <a:r>
              <a:rPr lang="en-US" sz="1800" dirty="0">
                <a:effectLst/>
                <a:latin typeface="Goudy Old Style" panose="02020502050305020303" pitchFamily="18" charset="0"/>
                <a:ea typeface="Calibri" panose="020F0502020204030204" pitchFamily="34" charset="0"/>
                <a:cs typeface="Arial" panose="020B0604020202020204" pitchFamily="34" charset="0"/>
              </a:rPr>
              <a:t>’s secretary.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At the meeting where the contract will be awarded, Supervisor Jimmy Johnson must publicly disclose his brother’s interest in Mowers R Us, then vote on the contract award, and then file a memorandum of voting conflict with the Commission on Ethics.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562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6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810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155331" y="1684563"/>
            <a:ext cx="8534400" cy="4459362"/>
          </a:xfrm>
          <a:prstGeom prst="rect">
            <a:avLst/>
          </a:prstGeom>
          <a:noFill/>
        </p:spPr>
        <p:txBody>
          <a:bodyPr wrap="square">
            <a:spAutoFit/>
          </a:bodyPr>
          <a:lstStyle/>
          <a:p>
            <a:pPr marR="0" lvl="0" algn="just">
              <a:lnSpc>
                <a:spcPct val="115000"/>
              </a:lnSpc>
              <a:spcBef>
                <a:spcPts val="0"/>
              </a:spcBef>
              <a:spcAft>
                <a:spcPts val="100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Which of the following is an accurate statement about Florida’s Ethics laws: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There is no issue with Greenacres </a:t>
            </a:r>
            <a:r>
              <a:rPr lang="en-US" dirty="0">
                <a:latin typeface="Goudy Old Style" panose="02020502050305020303" pitchFamily="18" charset="0"/>
                <a:ea typeface="Calibri" panose="020F0502020204030204" pitchFamily="34" charset="0"/>
                <a:cs typeface="Arial" panose="020B0604020202020204" pitchFamily="34" charset="0"/>
              </a:rPr>
              <a:t>District</a:t>
            </a:r>
            <a:r>
              <a:rPr lang="en-US" sz="1800" dirty="0">
                <a:effectLst/>
                <a:latin typeface="Goudy Old Style" panose="02020502050305020303" pitchFamily="18" charset="0"/>
                <a:ea typeface="Calibri" panose="020F0502020204030204" pitchFamily="34" charset="0"/>
                <a:cs typeface="Arial" panose="020B0604020202020204" pitchFamily="34" charset="0"/>
              </a:rPr>
              <a:t> Supervisor Jimmy Johnson voting on the award of the lawn care contract because Supervisor Jimmy Johnson did not know that his brother was bidding on the lawn care contract.  </a:t>
            </a: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At the meeting where the contract will be awarded, the Mowers R Us’ submittal must be disqualified, and the next lowest responsible vendor should be awarded the contract. </a:t>
            </a:r>
            <a:r>
              <a:rPr lang="en-US" dirty="0">
                <a:latin typeface="Times New Roman" panose="02020603050405020304" pitchFamily="18" charset="0"/>
                <a:ea typeface="Calibri" panose="020F0502020204030204" pitchFamily="34" charset="0"/>
              </a:rPr>
              <a:t> </a:t>
            </a:r>
          </a:p>
          <a:p>
            <a:pPr marL="342900" marR="0" lvl="0" indent="-342900" algn="just">
              <a:lnSpc>
                <a:spcPct val="115000"/>
              </a:lnSpc>
              <a:spcBef>
                <a:spcPts val="0"/>
              </a:spcBef>
              <a:spcAft>
                <a:spcPts val="1000"/>
              </a:spcAft>
              <a:buFont typeface="+mj-lt"/>
              <a:buAutoNum type="alphaLcPeriod"/>
            </a:pPr>
            <a:r>
              <a:rPr lang="en-US" sz="1900" b="1" dirty="0">
                <a:effectLst/>
                <a:latin typeface="Goudy Old Style" panose="02020502050305020303" pitchFamily="18" charset="0"/>
                <a:ea typeface="Calibri" panose="020F0502020204030204" pitchFamily="34" charset="0"/>
                <a:cs typeface="Arial" panose="020B0604020202020204" pitchFamily="34" charset="0"/>
              </a:rPr>
              <a:t>At the meeting where the contract will be awarded, Supervisor Jimmy Johnson must publicly disclose the conflict of interest, abstain from voting on contract award, and file a memorandum of voting conflict with the </a:t>
            </a:r>
            <a:r>
              <a:rPr lang="en-US" sz="1900" b="1" dirty="0">
                <a:latin typeface="Goudy Old Style" panose="02020502050305020303" pitchFamily="18" charset="0"/>
                <a:ea typeface="Calibri" panose="020F0502020204030204" pitchFamily="34" charset="0"/>
                <a:cs typeface="Arial" panose="020B0604020202020204" pitchFamily="34" charset="0"/>
              </a:rPr>
              <a:t>District</a:t>
            </a:r>
            <a:r>
              <a:rPr lang="en-US" sz="1900" b="1" dirty="0">
                <a:effectLst/>
                <a:latin typeface="Goudy Old Style" panose="02020502050305020303" pitchFamily="18" charset="0"/>
                <a:ea typeface="Calibri" panose="020F0502020204030204" pitchFamily="34" charset="0"/>
                <a:cs typeface="Arial" panose="020B0604020202020204" pitchFamily="34" charset="0"/>
              </a:rPr>
              <a:t>’s secretary. </a:t>
            </a:r>
            <a:endParaRPr lang="en-US" sz="1900" b="1"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At the meeting where the contract will be awarded, Supervisor Jimmy Johnson must publicly disclose his brother’s interest in Mowers R Us, then vote on the contract award, and then file a memorandum of voting conflict with the Commission on Ethics.</a:t>
            </a:r>
            <a:endParaRPr lang="en-US" sz="1800" dirty="0">
              <a:effectLst/>
              <a:latin typeface="Times New Roman" panose="02020603050405020304" pitchFamily="18" charset="0"/>
              <a:ea typeface="Times New Roman" panose="02020603050405020304" pitchFamily="18" charset="0"/>
            </a:endParaRPr>
          </a:p>
        </p:txBody>
      </p:sp>
      <p:sp>
        <p:nvSpPr>
          <p:cNvPr id="6" name="Oval 5">
            <a:extLst>
              <a:ext uri="{FF2B5EF4-FFF2-40B4-BE49-F238E27FC236}">
                <a16:creationId xmlns:a16="http://schemas.microsoft.com/office/drawing/2014/main" id="{87C694BC-2356-1BC0-32DB-58C09724B819}"/>
              </a:ext>
            </a:extLst>
          </p:cNvPr>
          <p:cNvSpPr/>
          <p:nvPr/>
        </p:nvSpPr>
        <p:spPr>
          <a:xfrm>
            <a:off x="152400" y="4114800"/>
            <a:ext cx="381000"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413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2" name="Picture 3" descr="A picture containing schematic">
            <a:extLst>
              <a:ext uri="{FF2B5EF4-FFF2-40B4-BE49-F238E27FC236}">
                <a16:creationId xmlns:a16="http://schemas.microsoft.com/office/drawing/2014/main" id="{F391D34D-08AB-4D60-5243-841906BDE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5357"/>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7D125D-1E65-18C0-4AA9-A2034614616F}"/>
              </a:ext>
            </a:extLst>
          </p:cNvPr>
          <p:cNvPicPr>
            <a:picLocks noChangeAspect="1"/>
          </p:cNvPicPr>
          <p:nvPr/>
        </p:nvPicPr>
        <p:blipFill>
          <a:blip r:embed="rId4"/>
          <a:stretch>
            <a:fillRect/>
          </a:stretch>
        </p:blipFill>
        <p:spPr>
          <a:xfrm>
            <a:off x="1219200" y="1447800"/>
            <a:ext cx="7079695" cy="4302539"/>
          </a:xfrm>
          <a:prstGeom prst="rect">
            <a:avLst/>
          </a:prstGeom>
        </p:spPr>
      </p:pic>
    </p:spTree>
    <p:extLst>
      <p:ext uri="{BB962C8B-B14F-4D97-AF65-F5344CB8AC3E}">
        <p14:creationId xmlns:p14="http://schemas.microsoft.com/office/powerpoint/2010/main" val="4035625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2" name="Picture 3" descr="A picture containing schematic">
            <a:extLst>
              <a:ext uri="{FF2B5EF4-FFF2-40B4-BE49-F238E27FC236}">
                <a16:creationId xmlns:a16="http://schemas.microsoft.com/office/drawing/2014/main" id="{F391D34D-08AB-4D60-5243-841906BDE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029" y="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76C1793-26C0-58E2-E070-9454F653B646}"/>
              </a:ext>
            </a:extLst>
          </p:cNvPr>
          <p:cNvPicPr>
            <a:picLocks noChangeAspect="1"/>
          </p:cNvPicPr>
          <p:nvPr/>
        </p:nvPicPr>
        <p:blipFill>
          <a:blip r:embed="rId4"/>
          <a:stretch>
            <a:fillRect/>
          </a:stretch>
        </p:blipFill>
        <p:spPr>
          <a:xfrm>
            <a:off x="1600200" y="1447800"/>
            <a:ext cx="6081859" cy="4297172"/>
          </a:xfrm>
          <a:prstGeom prst="rect">
            <a:avLst/>
          </a:prstGeom>
        </p:spPr>
      </p:pic>
    </p:spTree>
    <p:extLst>
      <p:ext uri="{BB962C8B-B14F-4D97-AF65-F5344CB8AC3E}">
        <p14:creationId xmlns:p14="http://schemas.microsoft.com/office/powerpoint/2010/main" val="165564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7</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5357"/>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762000" y="1447800"/>
            <a:ext cx="7848600" cy="4427815"/>
          </a:xfrm>
          <a:prstGeom prst="rect">
            <a:avLst/>
          </a:prstGeom>
          <a:noFill/>
        </p:spPr>
        <p:txBody>
          <a:bodyPr wrap="square">
            <a:spAutoFit/>
          </a:bodyPr>
          <a:lstStyle/>
          <a:p>
            <a:pPr marR="0" lvl="0" algn="just">
              <a:lnSpc>
                <a:spcPct val="115000"/>
              </a:lnSpc>
              <a:spcBef>
                <a:spcPts val="0"/>
              </a:spcBef>
              <a:spcAft>
                <a:spcPts val="1000"/>
              </a:spcAft>
            </a:pPr>
            <a:endParaRPr lang="en-US" dirty="0">
              <a:latin typeface="Goudy Old Style" panose="02020502050305020303" pitchFamily="18" charset="0"/>
            </a:endParaRPr>
          </a:p>
          <a:p>
            <a:pPr marR="0" lvl="0">
              <a:lnSpc>
                <a:spcPct val="115000"/>
              </a:lnSpc>
              <a:spcBef>
                <a:spcPts val="0"/>
              </a:spcBef>
              <a:spcAft>
                <a:spcPts val="1000"/>
              </a:spcAft>
            </a:pPr>
            <a:r>
              <a:rPr lang="en-US" dirty="0">
                <a:latin typeface="Goudy Old Style" panose="02020502050305020303" pitchFamily="18" charset="0"/>
              </a:rPr>
              <a:t>7</a:t>
            </a:r>
            <a:r>
              <a:rPr lang="en-US" sz="1800" b="0" i="0" dirty="0">
                <a:effectLst/>
                <a:latin typeface="Goudy Old Style" panose="02020502050305020303" pitchFamily="18" charset="0"/>
              </a:rPr>
              <a:t>. </a:t>
            </a:r>
            <a:r>
              <a:rPr lang="en-US" sz="1800" dirty="0">
                <a:effectLst/>
                <a:latin typeface="Goudy Old Style" panose="02020502050305020303" pitchFamily="18" charset="0"/>
                <a:ea typeface="Calibri" panose="020F0502020204030204" pitchFamily="34" charset="0"/>
                <a:cs typeface="Arial" panose="020B0604020202020204" pitchFamily="34" charset="0"/>
              </a:rPr>
              <a:t>A violation of Florida’s Ethics law is subject to the following penalties  :</a:t>
            </a:r>
            <a:endParaRPr lang="en-US" sz="18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Impeachment, removal from office or employment, or suspension</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Public censure or public reprimand</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Demotion </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 civil penalty not to exceed $20,000</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All of the above.</a:t>
            </a:r>
            <a:endParaRPr lang="en-US" sz="18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1000"/>
              </a:spcAft>
            </a:pPr>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39652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7</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057" y="29885"/>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762000" y="1447800"/>
            <a:ext cx="7848600" cy="4427815"/>
          </a:xfrm>
          <a:prstGeom prst="rect">
            <a:avLst/>
          </a:prstGeom>
          <a:noFill/>
        </p:spPr>
        <p:txBody>
          <a:bodyPr wrap="square">
            <a:spAutoFit/>
          </a:bodyPr>
          <a:lstStyle/>
          <a:p>
            <a:pPr marR="0" lvl="0" algn="just">
              <a:lnSpc>
                <a:spcPct val="115000"/>
              </a:lnSpc>
              <a:spcBef>
                <a:spcPts val="0"/>
              </a:spcBef>
              <a:spcAft>
                <a:spcPts val="1000"/>
              </a:spcAft>
            </a:pPr>
            <a:endParaRPr lang="en-US" dirty="0">
              <a:latin typeface="Goudy Old Style" panose="02020502050305020303" pitchFamily="18" charset="0"/>
            </a:endParaRPr>
          </a:p>
          <a:p>
            <a:pPr marR="0" lvl="0">
              <a:lnSpc>
                <a:spcPct val="115000"/>
              </a:lnSpc>
              <a:spcBef>
                <a:spcPts val="0"/>
              </a:spcBef>
              <a:spcAft>
                <a:spcPts val="1000"/>
              </a:spcAft>
            </a:pPr>
            <a:r>
              <a:rPr lang="en-US" dirty="0">
                <a:latin typeface="Goudy Old Style" panose="02020502050305020303" pitchFamily="18" charset="0"/>
              </a:rPr>
              <a:t>7</a:t>
            </a:r>
            <a:r>
              <a:rPr lang="en-US" sz="1800" b="0" i="0" dirty="0">
                <a:effectLst/>
                <a:latin typeface="Goudy Old Style" panose="02020502050305020303" pitchFamily="18" charset="0"/>
              </a:rPr>
              <a:t>. </a:t>
            </a:r>
            <a:r>
              <a:rPr lang="en-US" sz="1800" dirty="0">
                <a:effectLst/>
                <a:latin typeface="Goudy Old Style" panose="02020502050305020303" pitchFamily="18" charset="0"/>
                <a:ea typeface="Calibri" panose="020F0502020204030204" pitchFamily="34" charset="0"/>
                <a:cs typeface="Arial" panose="020B0604020202020204" pitchFamily="34" charset="0"/>
              </a:rPr>
              <a:t>A violation of Florida’s Ethics law is subject to the following penalties  :</a:t>
            </a:r>
            <a:endParaRPr lang="en-US" sz="18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800" dirty="0">
                <a:effectLst/>
                <a:latin typeface="Goudy Old Style" panose="02020502050305020303"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Impeachment, removal from office or employment, or suspension</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Public censure or public reprimand</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Demotion </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A civil penalty not to exceed $20,000</a:t>
            </a:r>
          </a:p>
          <a:p>
            <a:pPr marL="342900" marR="0" lvl="0" indent="-342900" algn="just">
              <a:lnSpc>
                <a:spcPct val="115000"/>
              </a:lnSpc>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0"/>
              </a:spcAft>
              <a:buFont typeface="+mj-lt"/>
              <a:buAutoNum type="alphaLcPeriod"/>
            </a:pPr>
            <a:r>
              <a:rPr lang="en-US" sz="2000" b="1" dirty="0">
                <a:effectLst/>
                <a:latin typeface="Goudy Old Style" panose="02020502050305020303" pitchFamily="18" charset="0"/>
                <a:ea typeface="Calibri" panose="020F0502020204030204" pitchFamily="34" charset="0"/>
                <a:cs typeface="Arial" panose="020B0604020202020204" pitchFamily="34" charset="0"/>
              </a:rPr>
              <a:t>All of the above.</a:t>
            </a:r>
            <a:endParaRPr lang="en-US" sz="20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1000"/>
              </a:spcAft>
            </a:pPr>
            <a:endParaRPr lang="en-US" sz="1800" b="0" i="0" dirty="0">
              <a:effectLst/>
              <a:latin typeface="Goudy Old Style" panose="02020502050305020303" pitchFamily="18" charset="0"/>
            </a:endParaRPr>
          </a:p>
        </p:txBody>
      </p:sp>
      <p:sp>
        <p:nvSpPr>
          <p:cNvPr id="6" name="Oval 5">
            <a:extLst>
              <a:ext uri="{FF2B5EF4-FFF2-40B4-BE49-F238E27FC236}">
                <a16:creationId xmlns:a16="http://schemas.microsoft.com/office/drawing/2014/main" id="{438A2BA0-BA25-BB9F-6A93-BFFE066682AA}"/>
              </a:ext>
            </a:extLst>
          </p:cNvPr>
          <p:cNvSpPr/>
          <p:nvPr/>
        </p:nvSpPr>
        <p:spPr>
          <a:xfrm>
            <a:off x="762000" y="5257800"/>
            <a:ext cx="304800" cy="2408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82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2" name="Picture 3" descr="A picture containing schematic">
            <a:extLst>
              <a:ext uri="{FF2B5EF4-FFF2-40B4-BE49-F238E27FC236}">
                <a16:creationId xmlns:a16="http://schemas.microsoft.com/office/drawing/2014/main" id="{F391D34D-08AB-4D60-5243-841906BDE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59871"/>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DF3D533-BC56-2771-A273-644FB1AB4F2E}"/>
              </a:ext>
            </a:extLst>
          </p:cNvPr>
          <p:cNvPicPr>
            <a:picLocks noChangeAspect="1"/>
          </p:cNvPicPr>
          <p:nvPr/>
        </p:nvPicPr>
        <p:blipFill>
          <a:blip r:embed="rId4"/>
          <a:stretch>
            <a:fillRect/>
          </a:stretch>
        </p:blipFill>
        <p:spPr>
          <a:xfrm>
            <a:off x="1905000" y="1736602"/>
            <a:ext cx="5557837" cy="3969884"/>
          </a:xfrm>
          <a:prstGeom prst="rect">
            <a:avLst/>
          </a:prstGeom>
        </p:spPr>
      </p:pic>
    </p:spTree>
    <p:extLst>
      <p:ext uri="{BB962C8B-B14F-4D97-AF65-F5344CB8AC3E}">
        <p14:creationId xmlns:p14="http://schemas.microsoft.com/office/powerpoint/2010/main" val="267066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2" name="Picture 3" descr="A picture containing schematic">
            <a:extLst>
              <a:ext uri="{FF2B5EF4-FFF2-40B4-BE49-F238E27FC236}">
                <a16:creationId xmlns:a16="http://schemas.microsoft.com/office/drawing/2014/main" id="{F391D34D-08AB-4D60-5243-841906BDEB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1"/>
            <a:ext cx="3886200" cy="89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B92B83D-EFB1-6B2F-81AE-954F9FFD1162}"/>
              </a:ext>
            </a:extLst>
          </p:cNvPr>
          <p:cNvPicPr>
            <a:picLocks noChangeAspect="1"/>
          </p:cNvPicPr>
          <p:nvPr/>
        </p:nvPicPr>
        <p:blipFill>
          <a:blip r:embed="rId4"/>
          <a:stretch>
            <a:fillRect/>
          </a:stretch>
        </p:blipFill>
        <p:spPr>
          <a:xfrm>
            <a:off x="1524000" y="1447800"/>
            <a:ext cx="6262687" cy="4358647"/>
          </a:xfrm>
          <a:prstGeom prst="rect">
            <a:avLst/>
          </a:prstGeom>
        </p:spPr>
      </p:pic>
    </p:spTree>
    <p:extLst>
      <p:ext uri="{BB962C8B-B14F-4D97-AF65-F5344CB8AC3E}">
        <p14:creationId xmlns:p14="http://schemas.microsoft.com/office/powerpoint/2010/main" val="51441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8</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335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838200" y="1447800"/>
            <a:ext cx="7239000" cy="3195170"/>
          </a:xfrm>
          <a:prstGeom prst="rect">
            <a:avLst/>
          </a:prstGeom>
          <a:noFill/>
        </p:spPr>
        <p:txBody>
          <a:bodyPr wrap="square">
            <a:spAutoFit/>
          </a:bodyPr>
          <a:lstStyle/>
          <a:p>
            <a:pPr marR="0" lvl="0" algn="just">
              <a:lnSpc>
                <a:spcPct val="115000"/>
              </a:lnSpc>
              <a:spcBef>
                <a:spcPts val="0"/>
              </a:spcBef>
              <a:spcAft>
                <a:spcPts val="1000"/>
              </a:spcAft>
            </a:pPr>
            <a:endParaRPr lang="en-US" sz="1800" b="0" i="0" dirty="0">
              <a:effectLst/>
              <a:latin typeface="Goudy Old Style" panose="02020502050305020303" pitchFamily="18" charset="0"/>
            </a:endParaRPr>
          </a:p>
          <a:p>
            <a:pPr algn="just">
              <a:lnSpc>
                <a:spcPct val="115000"/>
              </a:lnSpc>
              <a:spcAft>
                <a:spcPts val="1000"/>
              </a:spcAft>
            </a:pPr>
            <a:r>
              <a:rPr lang="en-US" dirty="0">
                <a:latin typeface="Goudy Old Style" panose="02020502050305020303" pitchFamily="18" charset="0"/>
              </a:rPr>
              <a:t>8. </a:t>
            </a:r>
            <a:r>
              <a:rPr lang="en-US" sz="1800" dirty="0">
                <a:effectLst/>
                <a:latin typeface="Goudy Old Style" panose="02020502050305020303" pitchFamily="18" charset="0"/>
                <a:ea typeface="Calibri" panose="020F0502020204030204" pitchFamily="34" charset="0"/>
                <a:cs typeface="Arial" panose="020B0604020202020204" pitchFamily="34" charset="0"/>
              </a:rPr>
              <a:t>Lavender Chill and her husband Isaac live in the Beachcity Library District (“Library District”).  Lavender’s husband (Isaac) is the owner of an air conditioning company, We Cool You.  We Cool You has had a longstanding A/C maintenance contract with most of the public and private commercial properties within Beachcity, including the Library District.  There was a recent vacancy on the Library District Board and Lavender was appointed to fill the vacancy.  Select the most accurate statement relating to Florida’s Ethics Code: </a:t>
            </a:r>
            <a:endParaRPr lang="en-US"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7978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1</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6944"/>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495485"/>
            <a:ext cx="8077200" cy="4524315"/>
          </a:xfrm>
          <a:prstGeom prst="rect">
            <a:avLst/>
          </a:prstGeom>
          <a:noFill/>
        </p:spPr>
        <p:txBody>
          <a:bodyPr wrap="square">
            <a:spAutoFit/>
          </a:bodyPr>
          <a:lstStyle/>
          <a:p>
            <a:pPr algn="l"/>
            <a:endParaRPr lang="en-US" dirty="0">
              <a:latin typeface="Goudy Old Style" panose="02020502050305020303" pitchFamily="18" charset="0"/>
            </a:endParaRPr>
          </a:p>
          <a:p>
            <a:pPr algn="just"/>
            <a:r>
              <a:rPr lang="en-US" sz="1800" dirty="0">
                <a:effectLst/>
                <a:latin typeface="Goudy Old Style" panose="02020502050305020303" pitchFamily="18" charset="0"/>
                <a:ea typeface="Calibri" panose="020F0502020204030204" pitchFamily="34" charset="0"/>
                <a:cs typeface="Arial" panose="020B0604020202020204" pitchFamily="34" charset="0"/>
              </a:rPr>
              <a:t>For the past 4 ½ years, ABC Water Control District (“District”) has had a 5-year maintenance contract with the “Big Green Machine,” a nationally owned lawn and tractor retail and repair shop. The contract is due to expire in the next 6 months and The District Manager informs the Board that they will need to decide whether to extend the existing contract or competitively bid out a contract with a new vendor for a new term.  None of the current Board members served on the Board 4 ½ year ago when the contract was awarded to Big Green Machine.  Big Green Machine’s Owner, Sal Salesperson, has recently started attending all of the District’s monthly meetings and introduced himself to all of the District’s Board members.  After last month’s meeting, Sal invites the Chairman of the Board to join him for a night on the town with a chauffeured limo ride, dinner at </a:t>
            </a:r>
            <a:r>
              <a:rPr lang="en-US" dirty="0">
                <a:latin typeface="Goudy Old Style" panose="02020502050305020303" pitchFamily="18" charset="0"/>
                <a:ea typeface="Calibri" panose="020F0502020204030204" pitchFamily="34" charset="0"/>
                <a:cs typeface="Arial" panose="020B0604020202020204" pitchFamily="34" charset="0"/>
              </a:rPr>
              <a:t>Bern’s</a:t>
            </a:r>
            <a:r>
              <a:rPr lang="en-US" sz="1800" dirty="0">
                <a:effectLst/>
                <a:latin typeface="Goudy Old Style" panose="02020502050305020303" pitchFamily="18" charset="0"/>
                <a:ea typeface="Calibri" panose="020F0502020204030204" pitchFamily="34" charset="0"/>
                <a:cs typeface="Arial" panose="020B0604020202020204" pitchFamily="34" charset="0"/>
              </a:rPr>
              <a:t> Steakhouse and then a </a:t>
            </a:r>
            <a:r>
              <a:rPr lang="en-US" dirty="0">
                <a:latin typeface="Goudy Old Style" panose="02020502050305020303" pitchFamily="18" charset="0"/>
                <a:ea typeface="Calibri" panose="020F0502020204030204" pitchFamily="34" charset="0"/>
                <a:cs typeface="Arial" panose="020B0604020202020204" pitchFamily="34" charset="0"/>
              </a:rPr>
              <a:t>Kenny Chesney</a:t>
            </a:r>
            <a:r>
              <a:rPr lang="en-US" sz="1800" dirty="0">
                <a:effectLst/>
                <a:latin typeface="Goudy Old Style" panose="02020502050305020303" pitchFamily="18" charset="0"/>
                <a:ea typeface="Calibri" panose="020F0502020204030204" pitchFamily="34" charset="0"/>
                <a:cs typeface="Arial" panose="020B0604020202020204" pitchFamily="34" charset="0"/>
              </a:rPr>
              <a:t> concert.   At the end of the evening the Chairman offers to repay Sal for the night’s entertainment (limo ride, dinner and the concert ticket).  Sal replies “Don’t worry friend, you’ll be able to reciprocate.” </a:t>
            </a:r>
            <a:endParaRPr lang="en-US" sz="1800" b="0" i="0" dirty="0">
              <a:effectLst/>
              <a:latin typeface="Goudy Old Style" panose="02020502050305020303" pitchFamily="18" charset="0"/>
            </a:endParaRPr>
          </a:p>
          <a:p>
            <a:pPr algn="l"/>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3135677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8</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914400"/>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814"/>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14469" y="1791672"/>
            <a:ext cx="8458201" cy="4469365"/>
          </a:xfrm>
          <a:prstGeom prst="rect">
            <a:avLst/>
          </a:prstGeom>
          <a:noFill/>
        </p:spPr>
        <p:txBody>
          <a:bodyPr wrap="square">
            <a:spAutoFit/>
          </a:bodyPr>
          <a:lstStyle/>
          <a:p>
            <a:pPr marR="0" lvl="0" algn="just">
              <a:lnSpc>
                <a:spcPct val="115000"/>
              </a:lnSpc>
              <a:spcBef>
                <a:spcPts val="0"/>
              </a:spcBef>
              <a:spcAft>
                <a:spcPts val="1000"/>
              </a:spcAft>
            </a:pPr>
            <a:r>
              <a:rPr lang="en-US" dirty="0">
                <a:latin typeface="Goudy Old Style" panose="02020502050305020303" pitchFamily="18" charset="0"/>
              </a:rPr>
              <a:t>8. </a:t>
            </a:r>
            <a:r>
              <a:rPr lang="en-US" sz="1800" dirty="0">
                <a:effectLst/>
                <a:latin typeface="Goudy Old Style" panose="02020502050305020303" pitchFamily="18" charset="0"/>
                <a:ea typeface="Calibri" panose="020F0502020204030204" pitchFamily="34" charset="0"/>
                <a:cs typeface="Arial" panose="020B0604020202020204" pitchFamily="34" charset="0"/>
              </a:rPr>
              <a:t>Select the most accurate statement relating to Florida’s Ethics Code: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has an absolute conflict of interest under Florida’s Ethics Code and cannot serve on the Library District’s Board.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may serve on the Library District Board regardless of her spouse’s company’s contract with the District if the award of contract occurred through a sealed procurement process that Lavender was not involved in.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may not serve on the Library District Board because her spouse will derive a pecuniary interest under the existing contract and violate the prohibition on doing business with one’s agency.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may serve on the Library District Board as long as the contract with her spouse’s company does not create a continuing reoccurring conflict.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B and D.  </a:t>
            </a:r>
            <a:endParaRPr lang="en-US" sz="1800" dirty="0">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1000"/>
              </a:spcAft>
            </a:pPr>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7042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8</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914400"/>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14469" y="1791672"/>
            <a:ext cx="8458201" cy="4469365"/>
          </a:xfrm>
          <a:prstGeom prst="rect">
            <a:avLst/>
          </a:prstGeom>
          <a:noFill/>
        </p:spPr>
        <p:txBody>
          <a:bodyPr wrap="square">
            <a:spAutoFit/>
          </a:bodyPr>
          <a:lstStyle/>
          <a:p>
            <a:pPr marR="0" lvl="0" algn="just">
              <a:lnSpc>
                <a:spcPct val="115000"/>
              </a:lnSpc>
              <a:spcBef>
                <a:spcPts val="0"/>
              </a:spcBef>
              <a:spcAft>
                <a:spcPts val="1000"/>
              </a:spcAft>
            </a:pPr>
            <a:r>
              <a:rPr lang="en-US" dirty="0">
                <a:latin typeface="Goudy Old Style" panose="02020502050305020303" pitchFamily="18" charset="0"/>
              </a:rPr>
              <a:t>8. </a:t>
            </a:r>
            <a:r>
              <a:rPr lang="en-US" sz="1800" dirty="0">
                <a:effectLst/>
                <a:latin typeface="Goudy Old Style" panose="02020502050305020303" pitchFamily="18" charset="0"/>
                <a:ea typeface="Calibri" panose="020F0502020204030204" pitchFamily="34" charset="0"/>
                <a:cs typeface="Arial" panose="020B0604020202020204" pitchFamily="34" charset="0"/>
              </a:rPr>
              <a:t>Select the most accurate statement relating to Florida’s Ethics Code: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has an absolute conflict of interest under Florida’s Ethics Code and cannot serve on the Library District’s Board.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may serve on the Library District Board regardless of her spouse’s company’s contract with the District if the award of contract occurred through a sealed procurement process that Lavender was not involved in.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may not serve on the Library District Board because her spouse will derive a pecuniary interest under the existing contract and violate the prohibition on doing business with one’s agency.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Lavender may serve on the Library District Board as long as the contract with her spouse’s company does not create a continuing reoccurring conflict.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pPr>
            <a:r>
              <a:rPr lang="en-US" sz="2000" b="1" dirty="0">
                <a:effectLst/>
                <a:latin typeface="Goudy Old Style" panose="02020502050305020303" pitchFamily="18" charset="0"/>
                <a:ea typeface="Calibri" panose="020F0502020204030204" pitchFamily="34" charset="0"/>
                <a:cs typeface="Arial" panose="020B0604020202020204" pitchFamily="34" charset="0"/>
              </a:rPr>
              <a:t>B and D.  </a:t>
            </a:r>
            <a:endParaRPr lang="en-US" sz="2000" b="1" dirty="0">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1000"/>
              </a:spcAft>
            </a:pPr>
            <a:endParaRPr lang="en-US" sz="1800" b="0" i="0" dirty="0">
              <a:effectLst/>
              <a:latin typeface="Goudy Old Style" panose="02020502050305020303" pitchFamily="18" charset="0"/>
            </a:endParaRPr>
          </a:p>
        </p:txBody>
      </p:sp>
      <p:sp>
        <p:nvSpPr>
          <p:cNvPr id="6" name="Oval 5">
            <a:extLst>
              <a:ext uri="{FF2B5EF4-FFF2-40B4-BE49-F238E27FC236}">
                <a16:creationId xmlns:a16="http://schemas.microsoft.com/office/drawing/2014/main" id="{7E136085-35D2-5507-CAE7-EECD83138F8D}"/>
              </a:ext>
            </a:extLst>
          </p:cNvPr>
          <p:cNvSpPr/>
          <p:nvPr/>
        </p:nvSpPr>
        <p:spPr>
          <a:xfrm>
            <a:off x="533400" y="5638800"/>
            <a:ext cx="304800"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01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9- BONUS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9677"/>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762000" y="2322846"/>
            <a:ext cx="6858000" cy="2387257"/>
          </a:xfrm>
          <a:prstGeom prst="rect">
            <a:avLst/>
          </a:prstGeom>
          <a:noFill/>
        </p:spPr>
        <p:txBody>
          <a:bodyPr wrap="square">
            <a:spAutoFit/>
          </a:bodyPr>
          <a:lstStyle/>
          <a:p>
            <a:pPr marR="0" lvl="0" algn="just">
              <a:lnSpc>
                <a:spcPct val="115000"/>
              </a:lnSpc>
              <a:spcBef>
                <a:spcPts val="0"/>
              </a:spcBef>
              <a:spcAft>
                <a:spcPts val="1000"/>
              </a:spcAft>
            </a:pPr>
            <a:r>
              <a:rPr lang="en-US" dirty="0">
                <a:latin typeface="Goudy Old Style" panose="02020502050305020303" pitchFamily="18" charset="0"/>
                <a:ea typeface="Calibri" panose="020F0502020204030204" pitchFamily="34" charset="0"/>
                <a:cs typeface="Arial" panose="020B0604020202020204" pitchFamily="34" charset="0"/>
              </a:rPr>
              <a:t>9</a:t>
            </a:r>
            <a:r>
              <a:rPr lang="en-US" dirty="0">
                <a:effectLst/>
                <a:latin typeface="Goudy Old Style" panose="02020502050305020303" pitchFamily="18" charset="0"/>
                <a:ea typeface="Calibri" panose="020F0502020204030204" pitchFamily="34" charset="0"/>
                <a:cs typeface="Arial" panose="020B0604020202020204" pitchFamily="34" charset="0"/>
              </a:rPr>
              <a:t>.  When in doubt of my obligations under Florida’s Ethics Laws I can contact the District’s attorney for advice on the law and as long as I follow that advice I am insulated from all liability. </a:t>
            </a:r>
            <a:endParaRPr lang="en-US" dirty="0">
              <a:effectLst/>
              <a:latin typeface="Times New Roman" panose="02020603050405020304" pitchFamily="18" charset="0"/>
              <a:ea typeface="Times New Roman" panose="02020603050405020304" pitchFamily="18" charset="0"/>
            </a:endParaRPr>
          </a:p>
          <a:p>
            <a:pPr marL="457200" marR="0" indent="-228600" algn="just">
              <a:spcBef>
                <a:spcPts val="0"/>
              </a:spcBef>
              <a:spcAft>
                <a:spcPts val="0"/>
              </a:spcAft>
            </a:pPr>
            <a:r>
              <a:rPr lang="en-US" dirty="0">
                <a:effectLst/>
                <a:latin typeface="Goudy Old Style" panose="02020502050305020303" pitchFamily="18" charset="0"/>
                <a:ea typeface="Calibri" panose="020F0502020204030204" pitchFamily="34" charset="0"/>
                <a:cs typeface="Arial" panose="020B0604020202020204" pitchFamily="34" charset="0"/>
              </a:rPr>
              <a:t> </a:t>
            </a:r>
            <a:endParaRPr lang="en-US" dirty="0">
              <a:effectLst/>
              <a:latin typeface="Times New Roman" panose="02020603050405020304" pitchFamily="18" charset="0"/>
              <a:ea typeface="Times New Roman" panose="02020603050405020304" pitchFamily="18" charset="0"/>
            </a:endParaRPr>
          </a:p>
          <a:p>
            <a:pPr marL="742950" marR="0" lvl="1" indent="-285750" algn="just">
              <a:lnSpc>
                <a:spcPct val="115000"/>
              </a:lnSpc>
              <a:spcBef>
                <a:spcPts val="0"/>
              </a:spcBef>
              <a:spcAft>
                <a:spcPts val="0"/>
              </a:spcAft>
              <a:buSzPts val="1400"/>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True</a:t>
            </a:r>
          </a:p>
          <a:p>
            <a:pPr marL="742950" marR="0" lvl="1" indent="-285750" algn="just">
              <a:lnSpc>
                <a:spcPct val="115000"/>
              </a:lnSpc>
              <a:spcBef>
                <a:spcPts val="0"/>
              </a:spcBef>
              <a:spcAft>
                <a:spcPts val="0"/>
              </a:spcAft>
              <a:buSzPts val="1400"/>
              <a:buFont typeface="+mj-lt"/>
              <a:buAutoNum type="alphaLcPeriod"/>
            </a:pPr>
            <a:endParaRPr lang="en-US" dirty="0">
              <a:latin typeface="Times New Roman" panose="02020603050405020304" pitchFamily="18" charset="0"/>
              <a:ea typeface="Calibri" panose="020F0502020204030204" pitchFamily="34" charset="0"/>
            </a:endParaRPr>
          </a:p>
          <a:p>
            <a:pPr marL="742950" marR="0" lvl="1" indent="-285750" algn="just">
              <a:lnSpc>
                <a:spcPct val="115000"/>
              </a:lnSpc>
              <a:spcBef>
                <a:spcPts val="0"/>
              </a:spcBef>
              <a:spcAft>
                <a:spcPts val="0"/>
              </a:spcAft>
              <a:buSzPts val="1400"/>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False</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09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9- BONUS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r>
              <a:rPr lang="en-US" sz="2400" dirty="0">
                <a:latin typeface="Goudy Old Style" panose="02020502050305020303"/>
              </a:rPr>
              <a:t>. </a:t>
            </a: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254"/>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762000" y="2322846"/>
            <a:ext cx="6858000" cy="2383345"/>
          </a:xfrm>
          <a:prstGeom prst="rect">
            <a:avLst/>
          </a:prstGeom>
          <a:noFill/>
        </p:spPr>
        <p:txBody>
          <a:bodyPr wrap="square">
            <a:spAutoFit/>
          </a:bodyPr>
          <a:lstStyle/>
          <a:p>
            <a:pPr marR="0" lvl="0" algn="just">
              <a:lnSpc>
                <a:spcPct val="115000"/>
              </a:lnSpc>
              <a:spcBef>
                <a:spcPts val="0"/>
              </a:spcBef>
              <a:spcAft>
                <a:spcPts val="1000"/>
              </a:spcAft>
            </a:pPr>
            <a:r>
              <a:rPr lang="en-US" dirty="0">
                <a:effectLst/>
                <a:latin typeface="Goudy Old Style" panose="02020502050305020303" pitchFamily="18" charset="0"/>
                <a:ea typeface="Calibri" panose="020F0502020204030204" pitchFamily="34" charset="0"/>
                <a:cs typeface="Arial" panose="020B0604020202020204" pitchFamily="34" charset="0"/>
              </a:rPr>
              <a:t>9.  When in doubt of my obligations under Florida’s Ethics Laws I can contact the District’s attorney for advice on the law and as long as I follow that advice I am insulated from all liability. </a:t>
            </a:r>
            <a:endParaRPr lang="en-US" dirty="0">
              <a:effectLst/>
              <a:latin typeface="Times New Roman" panose="02020603050405020304" pitchFamily="18" charset="0"/>
              <a:ea typeface="Times New Roman" panose="02020603050405020304" pitchFamily="18" charset="0"/>
            </a:endParaRPr>
          </a:p>
          <a:p>
            <a:pPr marL="457200" marR="0" indent="-228600" algn="just">
              <a:spcBef>
                <a:spcPts val="0"/>
              </a:spcBef>
              <a:spcAft>
                <a:spcPts val="0"/>
              </a:spcAft>
            </a:pPr>
            <a:r>
              <a:rPr lang="en-US" dirty="0">
                <a:effectLst/>
                <a:latin typeface="Goudy Old Style" panose="02020502050305020303" pitchFamily="18" charset="0"/>
                <a:ea typeface="Calibri" panose="020F0502020204030204" pitchFamily="34" charset="0"/>
                <a:cs typeface="Arial" panose="020B0604020202020204" pitchFamily="34" charset="0"/>
              </a:rPr>
              <a:t> </a:t>
            </a:r>
            <a:endParaRPr lang="en-US" dirty="0">
              <a:effectLst/>
              <a:latin typeface="Times New Roman" panose="02020603050405020304" pitchFamily="18" charset="0"/>
              <a:ea typeface="Times New Roman" panose="02020603050405020304" pitchFamily="18" charset="0"/>
            </a:endParaRPr>
          </a:p>
          <a:p>
            <a:pPr marL="742950" marR="0" lvl="1" indent="-285750" algn="just">
              <a:lnSpc>
                <a:spcPct val="115000"/>
              </a:lnSpc>
              <a:spcBef>
                <a:spcPts val="0"/>
              </a:spcBef>
              <a:spcAft>
                <a:spcPts val="0"/>
              </a:spcAft>
              <a:buSzPts val="1400"/>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True</a:t>
            </a:r>
          </a:p>
          <a:p>
            <a:pPr marL="742950" marR="0" lvl="1" indent="-285750" algn="just">
              <a:lnSpc>
                <a:spcPct val="115000"/>
              </a:lnSpc>
              <a:spcBef>
                <a:spcPts val="0"/>
              </a:spcBef>
              <a:spcAft>
                <a:spcPts val="0"/>
              </a:spcAft>
              <a:buSzPts val="1400"/>
              <a:buFont typeface="+mj-lt"/>
              <a:buAutoNum type="alphaLcPeriod"/>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742950" marR="0" lvl="1" indent="-285750" algn="just">
              <a:lnSpc>
                <a:spcPct val="115000"/>
              </a:lnSpc>
              <a:spcBef>
                <a:spcPts val="0"/>
              </a:spcBef>
              <a:spcAft>
                <a:spcPts val="0"/>
              </a:spcAft>
              <a:buSzPts val="1400"/>
              <a:buFont typeface="+mj-lt"/>
              <a:buAutoNum type="alphaLcPeriod"/>
            </a:pPr>
            <a:r>
              <a:rPr lang="en-US" b="1" dirty="0">
                <a:effectLst/>
                <a:latin typeface="Times New Roman" panose="02020603050405020304" pitchFamily="18" charset="0"/>
                <a:ea typeface="Times New Roman" panose="02020603050405020304" pitchFamily="18" charset="0"/>
                <a:cs typeface="Arial" panose="020B0604020202020204" pitchFamily="34" charset="0"/>
              </a:rPr>
              <a:t>False</a:t>
            </a:r>
            <a:endParaRPr lang="en-US" b="1" dirty="0">
              <a:effectLst/>
              <a:latin typeface="Times New Roman" panose="02020603050405020304" pitchFamily="18" charset="0"/>
              <a:ea typeface="Times New Roman" panose="02020603050405020304" pitchFamily="18" charset="0"/>
            </a:endParaRPr>
          </a:p>
        </p:txBody>
      </p:sp>
      <p:sp>
        <p:nvSpPr>
          <p:cNvPr id="6" name="Oval 5">
            <a:extLst>
              <a:ext uri="{FF2B5EF4-FFF2-40B4-BE49-F238E27FC236}">
                <a16:creationId xmlns:a16="http://schemas.microsoft.com/office/drawing/2014/main" id="{5982164F-772E-96A2-E34B-B3915C3A0692}"/>
              </a:ext>
            </a:extLst>
          </p:cNvPr>
          <p:cNvSpPr/>
          <p:nvPr/>
        </p:nvSpPr>
        <p:spPr>
          <a:xfrm>
            <a:off x="1143000" y="4343400"/>
            <a:ext cx="376146" cy="3429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420ED00-8312-D976-1750-70C97384967E}"/>
              </a:ext>
            </a:extLst>
          </p:cNvPr>
          <p:cNvSpPr txBox="1"/>
          <p:nvPr/>
        </p:nvSpPr>
        <p:spPr>
          <a:xfrm>
            <a:off x="304800" y="4800600"/>
            <a:ext cx="8534400" cy="1200329"/>
          </a:xfrm>
          <a:prstGeom prst="rect">
            <a:avLst/>
          </a:prstGeom>
          <a:noFill/>
        </p:spPr>
        <p:txBody>
          <a:bodyPr wrap="square" rtlCol="0">
            <a:spAutoFit/>
          </a:bodyPr>
          <a:lstStyle/>
          <a:p>
            <a:r>
              <a:rPr lang="en-US" b="1" dirty="0">
                <a:solidFill>
                  <a:srgbClr val="FF0000"/>
                </a:solidFill>
                <a:latin typeface="Goudy Old Style" panose="02020502050305020303" pitchFamily="18" charset="0"/>
              </a:rPr>
              <a:t>Trick Question:</a:t>
            </a:r>
          </a:p>
          <a:p>
            <a:r>
              <a:rPr lang="en-US" b="1" dirty="0">
                <a:solidFill>
                  <a:srgbClr val="FF0000"/>
                </a:solidFill>
                <a:latin typeface="Goudy Old Style" panose="02020502050305020303" pitchFamily="18" charset="0"/>
              </a:rPr>
              <a:t>District attorney can provide advice and recommendations when there are ethics law questions. However, the only way to fully insulate from liability is to obtain a written  Ethics Opinion  from the Commission on Ethics.</a:t>
            </a:r>
          </a:p>
        </p:txBody>
      </p:sp>
    </p:spTree>
    <p:extLst>
      <p:ext uri="{BB962C8B-B14F-4D97-AF65-F5344CB8AC3E}">
        <p14:creationId xmlns:p14="http://schemas.microsoft.com/office/powerpoint/2010/main" val="125170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563ECF6A-DAE4-E315-D4B2-6793D53ECDD9}"/>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nip Single Corner Rectangle 6">
            <a:extLst>
              <a:ext uri="{FF2B5EF4-FFF2-40B4-BE49-F238E27FC236}">
                <a16:creationId xmlns:a16="http://schemas.microsoft.com/office/drawing/2014/main" id="{B8594539-0CDF-814A-380D-8BADE9C56456}"/>
              </a:ext>
            </a:extLst>
          </p:cNvPr>
          <p:cNvSpPr/>
          <p:nvPr/>
        </p:nvSpPr>
        <p:spPr>
          <a:xfrm>
            <a:off x="0" y="59309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2644" name="Slide Number Placeholder 1">
            <a:extLst>
              <a:ext uri="{FF2B5EF4-FFF2-40B4-BE49-F238E27FC236}">
                <a16:creationId xmlns:a16="http://schemas.microsoft.com/office/drawing/2014/main" id="{7B3E03DE-B8ED-9BAD-A162-4E2042C874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B432BF-2C6C-4B5E-82D5-9B09FA88C0F6}" type="slidenum">
              <a:rPr lang="en-US" altLang="en-US" sz="1200" smtClean="0">
                <a:solidFill>
                  <a:srgbClr val="898989"/>
                </a:solidFill>
              </a:rPr>
              <a:pPr>
                <a:spcBef>
                  <a:spcPct val="0"/>
                </a:spcBef>
                <a:buFontTx/>
                <a:buNone/>
              </a:pPr>
              <a:t>34</a:t>
            </a:fld>
            <a:endParaRPr lang="en-US" altLang="en-US" sz="1200" dirty="0">
              <a:solidFill>
                <a:srgbClr val="898989"/>
              </a:solidFill>
            </a:endParaRPr>
          </a:p>
        </p:txBody>
      </p:sp>
      <p:pic>
        <p:nvPicPr>
          <p:cNvPr id="112645" name="Picture 3" descr="A picture containing schematic&#10;&#10;Description automatically generated">
            <a:extLst>
              <a:ext uri="{FF2B5EF4-FFF2-40B4-BE49-F238E27FC236}">
                <a16:creationId xmlns:a16="http://schemas.microsoft.com/office/drawing/2014/main" id="{E6C77602-290A-7DDF-5B36-D1120390F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810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2">
            <a:extLst>
              <a:ext uri="{FF2B5EF4-FFF2-40B4-BE49-F238E27FC236}">
                <a16:creationId xmlns:a16="http://schemas.microsoft.com/office/drawing/2014/main" id="{23506F3C-15C9-2D88-D5E1-E7F3A7AF6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016125"/>
            <a:ext cx="50292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D7D10857-5A99-1920-4934-D6F951D6F7DC}"/>
              </a:ext>
            </a:extLst>
          </p:cNvPr>
          <p:cNvSpPr>
            <a:spLocks noGrp="1"/>
          </p:cNvSpPr>
          <p:nvPr>
            <p:ph type="title" idx="4294967295"/>
          </p:nvPr>
        </p:nvSpPr>
        <p:spPr>
          <a:xfrm>
            <a:off x="762000" y="1371600"/>
            <a:ext cx="7772400" cy="4419600"/>
          </a:xfrm>
          <a:ln>
            <a:solidFill>
              <a:srgbClr val="0070C0"/>
            </a:solidFill>
            <a:miter lim="800000"/>
            <a:headEnd/>
            <a:tailEnd/>
          </a:ln>
        </p:spPr>
        <p:txBody>
          <a:bodyPr/>
          <a:lstStyle/>
          <a:p>
            <a:pPr eaLnBrk="1" hangingPunct="1"/>
            <a:r>
              <a:rPr lang="en-US" altLang="en-US" sz="2400" dirty="0">
                <a:latin typeface="Goudy Old Style" panose="02020502050305020303" pitchFamily="18" charset="0"/>
              </a:rPr>
              <a:t>For more information, please contact: </a:t>
            </a:r>
            <a:br>
              <a:rPr lang="en-US" altLang="en-US" sz="2400" b="1" dirty="0">
                <a:latin typeface="Goudy Old Style" panose="02020502050305020303" pitchFamily="18" charset="0"/>
              </a:rPr>
            </a:br>
            <a:br>
              <a:rPr lang="en-US" altLang="en-US" sz="2400" b="1" dirty="0">
                <a:latin typeface="Goudy Old Style" panose="02020502050305020303" pitchFamily="18" charset="0"/>
              </a:rPr>
            </a:br>
            <a:r>
              <a:rPr lang="en-US" altLang="en-US" sz="2400" b="1" dirty="0">
                <a:latin typeface="Goudy Old Style" panose="02020502050305020303" pitchFamily="18" charset="0"/>
              </a:rPr>
              <a:t>Andrew Cohen</a:t>
            </a:r>
            <a:br>
              <a:rPr lang="en-US" altLang="en-US" sz="2400" b="1" dirty="0">
                <a:latin typeface="Goudy Old Style" panose="02020502050305020303" pitchFamily="18" charset="0"/>
              </a:rPr>
            </a:br>
            <a:r>
              <a:rPr lang="en-US" altLang="en-US" sz="2400" b="1" dirty="0">
                <a:latin typeface="Goudy Old Style" panose="02020502050305020303" pitchFamily="18" charset="0"/>
                <a:hlinkClick r:id="rId3"/>
              </a:rPr>
              <a:t>acohen@flgovlaw.com</a:t>
            </a:r>
            <a:r>
              <a:rPr lang="en-US" altLang="en-US" sz="2400" b="1" dirty="0">
                <a:latin typeface="Goudy Old Style" panose="02020502050305020303" pitchFamily="18" charset="0"/>
              </a:rPr>
              <a:t> </a:t>
            </a:r>
            <a:br>
              <a:rPr lang="en-US" altLang="en-US" sz="2400" b="1" dirty="0">
                <a:latin typeface="Goudy Old Style" panose="02020502050305020303" pitchFamily="18" charset="0"/>
              </a:rPr>
            </a:br>
            <a:r>
              <a:rPr lang="en-US" altLang="en-US" sz="2400" b="1" dirty="0">
                <a:latin typeface="Goudy Old Style" panose="02020502050305020303" pitchFamily="18" charset="0"/>
              </a:rPr>
              <a:t>(941) 306-4730</a:t>
            </a:r>
            <a:br>
              <a:rPr lang="en-US" altLang="en-US" sz="2400" b="1" dirty="0">
                <a:latin typeface="Goudy Old Style" panose="02020502050305020303" pitchFamily="18" charset="0"/>
              </a:rPr>
            </a:br>
            <a:br>
              <a:rPr lang="en-US" altLang="en-US" sz="2400" b="1" dirty="0">
                <a:latin typeface="Goudy Old Style" panose="02020502050305020303" pitchFamily="18" charset="0"/>
              </a:rPr>
            </a:br>
            <a:r>
              <a:rPr lang="en-US" altLang="en-US" sz="2400" b="1" dirty="0">
                <a:latin typeface="Goudy Old Style" panose="02020502050305020303" pitchFamily="18" charset="0"/>
              </a:rPr>
              <a:t>Persson, Cohen, Mooney, Fernandez &amp; Jackson P.A.</a:t>
            </a:r>
            <a:br>
              <a:rPr lang="en-US" altLang="en-US" sz="2400" b="1" dirty="0">
                <a:latin typeface="Goudy Old Style" panose="02020502050305020303" pitchFamily="18" charset="0"/>
              </a:rPr>
            </a:br>
            <a:r>
              <a:rPr lang="en-US" altLang="en-US" sz="2400" b="1" dirty="0">
                <a:latin typeface="Goudy Old Style" panose="02020502050305020303" pitchFamily="18" charset="0"/>
              </a:rPr>
              <a:t>Offices Located in:</a:t>
            </a:r>
            <a:br>
              <a:rPr lang="en-US" altLang="en-US" sz="2400" b="1" dirty="0">
                <a:latin typeface="Goudy Old Style" panose="02020502050305020303" pitchFamily="18" charset="0"/>
              </a:rPr>
            </a:br>
            <a:r>
              <a:rPr lang="en-US" altLang="en-US" sz="2400" b="1" dirty="0">
                <a:latin typeface="Goudy Old Style" panose="02020502050305020303" pitchFamily="18" charset="0"/>
              </a:rPr>
              <a:t>Lakewood Ranch &amp; Venice </a:t>
            </a:r>
            <a:br>
              <a:rPr lang="en-US" altLang="en-US" sz="2400" b="1" dirty="0">
                <a:latin typeface="Goudy Old Style" panose="02020502050305020303" pitchFamily="18" charset="0"/>
              </a:rPr>
            </a:br>
            <a:r>
              <a:rPr lang="en-US" altLang="en-US" sz="2400" b="1" u="sng" dirty="0">
                <a:latin typeface="Goudy Old Style" panose="02020502050305020303" pitchFamily="18" charset="0"/>
              </a:rPr>
              <a:t>www.flgovlaw.com</a:t>
            </a:r>
          </a:p>
        </p:txBody>
      </p:sp>
      <p:sp>
        <p:nvSpPr>
          <p:cNvPr id="5" name="Snip Single Corner Rectangle 4">
            <a:extLst>
              <a:ext uri="{FF2B5EF4-FFF2-40B4-BE49-F238E27FC236}">
                <a16:creationId xmlns:a16="http://schemas.microsoft.com/office/drawing/2014/main" id="{432111A3-F8D2-7B9E-2390-EB214441158F}"/>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nip Single Corner Rectangle 6">
            <a:extLst>
              <a:ext uri="{FF2B5EF4-FFF2-40B4-BE49-F238E27FC236}">
                <a16:creationId xmlns:a16="http://schemas.microsoft.com/office/drawing/2014/main" id="{816DB72F-D286-4E13-1BD5-610D42239C67}"/>
              </a:ext>
            </a:extLst>
          </p:cNvPr>
          <p:cNvSpPr/>
          <p:nvPr/>
        </p:nvSpPr>
        <p:spPr>
          <a:xfrm>
            <a:off x="0" y="59309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4693" name="Slide Number Placeholder 1">
            <a:extLst>
              <a:ext uri="{FF2B5EF4-FFF2-40B4-BE49-F238E27FC236}">
                <a16:creationId xmlns:a16="http://schemas.microsoft.com/office/drawing/2014/main" id="{9EFBAC5A-0D17-342E-A07C-1CB0236A43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205B6A-4B69-4DF7-B96C-F726565493DB}" type="slidenum">
              <a:rPr lang="en-US" altLang="en-US" sz="1200" smtClean="0">
                <a:solidFill>
                  <a:srgbClr val="898989"/>
                </a:solidFill>
              </a:rPr>
              <a:pPr>
                <a:spcBef>
                  <a:spcPct val="0"/>
                </a:spcBef>
                <a:buFontTx/>
                <a:buNone/>
              </a:pPr>
              <a:t>35</a:t>
            </a:fld>
            <a:endParaRPr lang="en-US" altLang="en-US" sz="1200" dirty="0">
              <a:solidFill>
                <a:srgbClr val="898989"/>
              </a:solidFill>
            </a:endParaRPr>
          </a:p>
        </p:txBody>
      </p:sp>
      <p:pic>
        <p:nvPicPr>
          <p:cNvPr id="2" name="Picture 3" descr="A picture containing schematic&#10;&#10;Description automatically generated">
            <a:extLst>
              <a:ext uri="{FF2B5EF4-FFF2-40B4-BE49-F238E27FC236}">
                <a16:creationId xmlns:a16="http://schemas.microsoft.com/office/drawing/2014/main" id="{E5496DC6-FFFB-0515-3D2D-3C43BA44F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7257"/>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1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2786"/>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106680" y="1709671"/>
            <a:ext cx="8884920" cy="4386329"/>
          </a:xfrm>
          <a:prstGeom prst="rect">
            <a:avLst/>
          </a:prstGeom>
          <a:noFill/>
        </p:spPr>
        <p:txBody>
          <a:bodyPr wrap="square">
            <a:spAutoFit/>
          </a:bodyPr>
          <a:lstStyle/>
          <a:p>
            <a:pPr marR="0" lvl="0" algn="just">
              <a:lnSpc>
                <a:spcPct val="115000"/>
              </a:lnSpc>
              <a:spcBef>
                <a:spcPts val="0"/>
              </a:spcBef>
              <a:spcAft>
                <a:spcPts val="1000"/>
              </a:spcAft>
            </a:pPr>
            <a:r>
              <a:rPr lang="en-US" dirty="0">
                <a:effectLst/>
                <a:latin typeface="Goudy Old Style" panose="02020502050305020303" pitchFamily="18" charset="0"/>
                <a:ea typeface="Calibri" panose="020F0502020204030204" pitchFamily="34" charset="0"/>
                <a:cs typeface="Arial" panose="020B0604020202020204" pitchFamily="34" charset="0"/>
              </a:rPr>
              <a:t>Which of the following is the most </a:t>
            </a:r>
            <a:r>
              <a:rPr lang="en-US" u="sng" dirty="0">
                <a:effectLst/>
                <a:latin typeface="Goudy Old Style" panose="02020502050305020303" pitchFamily="18" charset="0"/>
                <a:ea typeface="Calibri" panose="020F0502020204030204" pitchFamily="34" charset="0"/>
                <a:cs typeface="Arial" panose="020B0604020202020204" pitchFamily="34" charset="0"/>
              </a:rPr>
              <a:t>accurate</a:t>
            </a:r>
            <a:r>
              <a:rPr lang="en-US" dirty="0">
                <a:effectLst/>
                <a:latin typeface="Goudy Old Style" panose="02020502050305020303" pitchFamily="18" charset="0"/>
                <a:ea typeface="Calibri" panose="020F0502020204030204" pitchFamily="34" charset="0"/>
                <a:cs typeface="Arial" panose="020B0604020202020204" pitchFamily="34" charset="0"/>
              </a:rPr>
              <a:t> statement relating to Florida’s Ethics law:</a:t>
            </a:r>
            <a:endParaRPr lang="en-US" dirty="0">
              <a:effectLst/>
              <a:latin typeface="Times New Roman" panose="02020603050405020304" pitchFamily="18" charset="0"/>
              <a:ea typeface="Times New Roman" panose="02020603050405020304" pitchFamily="18" charset="0"/>
            </a:endParaRPr>
          </a:p>
          <a:p>
            <a:pPr marL="800100" marR="0" indent="-342900" algn="just">
              <a:spcBef>
                <a:spcPts val="0"/>
              </a:spcBef>
              <a:spcAft>
                <a:spcPts val="0"/>
              </a:spcAft>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 Since there has been no official action or decision by the current Board of the District relating to the lawn and tractor maintenance contract, there is nothing improper with Sal purchasing dinner and a concert ticket for the Chairman.  </a:t>
            </a:r>
          </a:p>
          <a:p>
            <a:pPr marL="800100" marR="0" indent="-342900" algn="just">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800100" marR="0" indent="-342900" algn="just">
              <a:spcBef>
                <a:spcPts val="0"/>
              </a:spcBef>
              <a:spcAft>
                <a:spcPts val="0"/>
              </a:spcAft>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The Chairman should pay his own way for his evening out with Sal to avoid any claims that Sal influenced the decision-making process relating to the District’s lawn and tractor maintenance contract.  </a:t>
            </a:r>
          </a:p>
          <a:p>
            <a:pPr marL="800100" marR="0" indent="-342900" algn="just">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800100" marR="0" indent="-342900" algn="just">
              <a:spcBef>
                <a:spcPts val="0"/>
              </a:spcBef>
              <a:spcAft>
                <a:spcPts val="0"/>
              </a:spcAft>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As long as the Chairman discloses the evening out with Sal to the rest of the District Board at a publicly noticed meeting, there is no ethics violation by the Chairman.</a:t>
            </a:r>
          </a:p>
          <a:p>
            <a:pPr marL="800100" marR="0" indent="-342900" algn="just">
              <a:spcBef>
                <a:spcPts val="0"/>
              </a:spcBef>
              <a:spcAft>
                <a:spcPts val="0"/>
              </a:spcAft>
              <a:buFont typeface="+mj-lt"/>
              <a:buAutoNum type="alphaLcPeriod"/>
            </a:pPr>
            <a:endParaRPr lang="en-US" dirty="0">
              <a:effectLst/>
              <a:latin typeface="Goudy Old Style" panose="02020502050305020303" pitchFamily="18" charset="0"/>
              <a:ea typeface="Calibri" panose="020F0502020204030204" pitchFamily="34" charset="0"/>
              <a:cs typeface="Arial" panose="020B0604020202020204" pitchFamily="34" charset="0"/>
            </a:endParaRPr>
          </a:p>
          <a:p>
            <a:pPr marL="800100" marR="0" indent="-342900" algn="just">
              <a:spcBef>
                <a:spcPts val="0"/>
              </a:spcBef>
              <a:spcAft>
                <a:spcPts val="0"/>
              </a:spcAft>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The Chairman can accept the gifts from Sal, because Sal is not a lobbyist and the laws prohibiting elected officials from accepting gifts only applies to lobbyists.</a:t>
            </a:r>
            <a:endParaRPr lang="en-US" dirty="0">
              <a:effectLst/>
              <a:latin typeface="Times New Roman" panose="02020603050405020304" pitchFamily="18" charset="0"/>
              <a:ea typeface="Times New Roman" panose="02020603050405020304" pitchFamily="18" charset="0"/>
            </a:endParaRPr>
          </a:p>
          <a:p>
            <a:pPr algn="l"/>
            <a:endParaRPr lang="en-US" sz="1600" dirty="0">
              <a:latin typeface="Goudy Old Style" panose="02020502050305020303" pitchFamily="18" charset="0"/>
            </a:endParaRPr>
          </a:p>
        </p:txBody>
      </p:sp>
    </p:spTree>
    <p:extLst>
      <p:ext uri="{BB962C8B-B14F-4D97-AF65-F5344CB8AC3E}">
        <p14:creationId xmlns:p14="http://schemas.microsoft.com/office/powerpoint/2010/main" val="326555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1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106680" y="1709671"/>
            <a:ext cx="8884920" cy="4386329"/>
          </a:xfrm>
          <a:prstGeom prst="rect">
            <a:avLst/>
          </a:prstGeom>
          <a:noFill/>
        </p:spPr>
        <p:txBody>
          <a:bodyPr wrap="square">
            <a:spAutoFit/>
          </a:bodyPr>
          <a:lstStyle/>
          <a:p>
            <a:pPr marR="0" lvl="0" algn="just">
              <a:lnSpc>
                <a:spcPct val="115000"/>
              </a:lnSpc>
              <a:spcBef>
                <a:spcPts val="0"/>
              </a:spcBef>
              <a:spcAft>
                <a:spcPts val="1000"/>
              </a:spcAft>
            </a:pPr>
            <a:r>
              <a:rPr lang="en-US" dirty="0">
                <a:effectLst/>
                <a:latin typeface="Goudy Old Style" panose="02020502050305020303" pitchFamily="18" charset="0"/>
                <a:ea typeface="Calibri" panose="020F0502020204030204" pitchFamily="34" charset="0"/>
                <a:cs typeface="Arial" panose="020B0604020202020204" pitchFamily="34" charset="0"/>
              </a:rPr>
              <a:t>Which of the following is the most </a:t>
            </a:r>
            <a:r>
              <a:rPr lang="en-US" u="sng" dirty="0">
                <a:effectLst/>
                <a:latin typeface="Goudy Old Style" panose="02020502050305020303" pitchFamily="18" charset="0"/>
                <a:ea typeface="Calibri" panose="020F0502020204030204" pitchFamily="34" charset="0"/>
                <a:cs typeface="Arial" panose="020B0604020202020204" pitchFamily="34" charset="0"/>
              </a:rPr>
              <a:t>accurate</a:t>
            </a:r>
            <a:r>
              <a:rPr lang="en-US" dirty="0">
                <a:effectLst/>
                <a:latin typeface="Goudy Old Style" panose="02020502050305020303" pitchFamily="18" charset="0"/>
                <a:ea typeface="Calibri" panose="020F0502020204030204" pitchFamily="34" charset="0"/>
                <a:cs typeface="Arial" panose="020B0604020202020204" pitchFamily="34" charset="0"/>
              </a:rPr>
              <a:t> statement relating to Florida’s Ethics law:</a:t>
            </a:r>
            <a:endParaRPr lang="en-US" dirty="0">
              <a:effectLst/>
              <a:latin typeface="Times New Roman" panose="02020603050405020304" pitchFamily="18" charset="0"/>
              <a:ea typeface="Times New Roman" panose="02020603050405020304" pitchFamily="18" charset="0"/>
            </a:endParaRPr>
          </a:p>
          <a:p>
            <a:pPr marL="800100" marR="0" indent="-342900" algn="just">
              <a:spcBef>
                <a:spcPts val="0"/>
              </a:spcBef>
              <a:spcAft>
                <a:spcPts val="0"/>
              </a:spcAft>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 Since there has been no official action or decision by the current Board of the District relating to the lawn and tractor maintenance contract, there is nothing improper with Sal purchasing dinner and a concert ticket for the Chairman.  </a:t>
            </a:r>
          </a:p>
          <a:p>
            <a:pPr marL="800100" marR="0" indent="-342900" algn="just">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800100" marR="0" indent="-342900" algn="just">
              <a:spcBef>
                <a:spcPts val="0"/>
              </a:spcBef>
              <a:spcAft>
                <a:spcPts val="0"/>
              </a:spcAft>
              <a:buFont typeface="+mj-lt"/>
              <a:buAutoNum type="alphaLcPeriod"/>
            </a:pPr>
            <a:r>
              <a:rPr lang="en-US" b="1" dirty="0">
                <a:effectLst/>
                <a:latin typeface="Goudy Old Style" panose="02020502050305020303" pitchFamily="18" charset="0"/>
                <a:ea typeface="Calibri" panose="020F0502020204030204" pitchFamily="34" charset="0"/>
                <a:cs typeface="Arial" panose="020B0604020202020204" pitchFamily="34" charset="0"/>
              </a:rPr>
              <a:t>The Chairman should pay his own way for his evening out with Sal to avoid any claims that Sal influenced the decision-making process relating to the District’s lawn and tractor maintenance contract.  </a:t>
            </a:r>
          </a:p>
          <a:p>
            <a:pPr marL="800100" marR="0" indent="-342900" algn="just">
              <a:spcBef>
                <a:spcPts val="0"/>
              </a:spcBef>
              <a:spcAft>
                <a:spcPts val="0"/>
              </a:spcAft>
              <a:buFont typeface="+mj-lt"/>
              <a:buAutoNum type="alphaLcPeriod"/>
            </a:pPr>
            <a:endParaRPr lang="en-US" dirty="0">
              <a:latin typeface="Times New Roman" panose="02020603050405020304" pitchFamily="18" charset="0"/>
              <a:ea typeface="Calibri" panose="020F0502020204030204" pitchFamily="34" charset="0"/>
            </a:endParaRPr>
          </a:p>
          <a:p>
            <a:pPr marL="800100" marR="0" indent="-342900" algn="just">
              <a:spcBef>
                <a:spcPts val="0"/>
              </a:spcBef>
              <a:spcAft>
                <a:spcPts val="0"/>
              </a:spcAft>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As long as the Chairman discloses the evening out with Sal to the rest of the District Board at a publicly noticed meeting, there is no ethics violation by the Chairman.</a:t>
            </a:r>
          </a:p>
          <a:p>
            <a:pPr marL="800100" marR="0" indent="-342900" algn="just">
              <a:spcBef>
                <a:spcPts val="0"/>
              </a:spcBef>
              <a:spcAft>
                <a:spcPts val="0"/>
              </a:spcAft>
              <a:buFont typeface="+mj-lt"/>
              <a:buAutoNum type="alphaLcPeriod"/>
            </a:pPr>
            <a:endParaRPr lang="en-US" dirty="0">
              <a:effectLst/>
              <a:latin typeface="Goudy Old Style" panose="02020502050305020303" pitchFamily="18" charset="0"/>
              <a:ea typeface="Calibri" panose="020F0502020204030204" pitchFamily="34" charset="0"/>
              <a:cs typeface="Arial" panose="020B0604020202020204" pitchFamily="34" charset="0"/>
            </a:endParaRPr>
          </a:p>
          <a:p>
            <a:pPr marL="800100" marR="0" indent="-342900" algn="just">
              <a:spcBef>
                <a:spcPts val="0"/>
              </a:spcBef>
              <a:spcAft>
                <a:spcPts val="0"/>
              </a:spcAft>
              <a:buFont typeface="+mj-lt"/>
              <a:buAutoNum type="alphaLcPeriod"/>
            </a:pPr>
            <a:r>
              <a:rPr lang="en-US" dirty="0">
                <a:effectLst/>
                <a:latin typeface="Goudy Old Style" panose="02020502050305020303" pitchFamily="18" charset="0"/>
                <a:ea typeface="Calibri" panose="020F0502020204030204" pitchFamily="34" charset="0"/>
                <a:cs typeface="Arial" panose="020B0604020202020204" pitchFamily="34" charset="0"/>
              </a:rPr>
              <a:t>The Chairman can accept the gifts from Sal, because Sal is not a lobbyist and the laws prohibiting elected officials from accepting gifts only applies to lobbyists.</a:t>
            </a:r>
            <a:endParaRPr lang="en-US" dirty="0">
              <a:effectLst/>
              <a:latin typeface="Times New Roman" panose="02020603050405020304" pitchFamily="18" charset="0"/>
              <a:ea typeface="Times New Roman" panose="02020603050405020304" pitchFamily="18" charset="0"/>
            </a:endParaRPr>
          </a:p>
          <a:p>
            <a:pPr algn="l"/>
            <a:endParaRPr lang="en-US" sz="1600" dirty="0">
              <a:latin typeface="Goudy Old Style" panose="02020502050305020303" pitchFamily="18" charset="0"/>
            </a:endParaRPr>
          </a:p>
        </p:txBody>
      </p:sp>
      <p:sp>
        <p:nvSpPr>
          <p:cNvPr id="6" name="Oval 5">
            <a:extLst>
              <a:ext uri="{FF2B5EF4-FFF2-40B4-BE49-F238E27FC236}">
                <a16:creationId xmlns:a16="http://schemas.microsoft.com/office/drawing/2014/main" id="{9203C64E-C68F-B8F4-6A41-4B3A4E9A3AEE}"/>
              </a:ext>
            </a:extLst>
          </p:cNvPr>
          <p:cNvSpPr/>
          <p:nvPr/>
        </p:nvSpPr>
        <p:spPr>
          <a:xfrm>
            <a:off x="533400" y="3200400"/>
            <a:ext cx="381000"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067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2</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1296"/>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533400" y="1752600"/>
            <a:ext cx="8077200" cy="1836400"/>
          </a:xfrm>
          <a:prstGeom prst="rect">
            <a:avLst/>
          </a:prstGeom>
          <a:noFill/>
        </p:spPr>
        <p:txBody>
          <a:bodyPr wrap="square">
            <a:spAutoFit/>
          </a:bodyPr>
          <a:lstStyle/>
          <a:p>
            <a:pPr algn="l"/>
            <a:endParaRPr lang="en-US" dirty="0">
              <a:latin typeface="Goudy Old Style" panose="02020502050305020303" pitchFamily="18" charset="0"/>
            </a:endParaRPr>
          </a:p>
          <a:p>
            <a:pPr marR="0" lvl="0" algn="just">
              <a:lnSpc>
                <a:spcPct val="115000"/>
              </a:lnSpc>
              <a:spcBef>
                <a:spcPts val="0"/>
              </a:spcBef>
              <a:spcAft>
                <a:spcPts val="1000"/>
              </a:spcAft>
            </a:pPr>
            <a:r>
              <a:rPr lang="en-US" sz="2000" dirty="0">
                <a:effectLst/>
                <a:latin typeface="Goudy Old Style" panose="02020502050305020303" pitchFamily="18" charset="0"/>
                <a:ea typeface="Calibri" panose="020F0502020204030204" pitchFamily="34" charset="0"/>
                <a:cs typeface="Arial" panose="020B0604020202020204" pitchFamily="34" charset="0"/>
              </a:rPr>
              <a:t>2.  Using all of the same facts outlined in #1  above, assume the value of the limo ride, dinner and concert ticket was worth a total value of $95.00.  Which of the following is the most </a:t>
            </a:r>
            <a:r>
              <a:rPr lang="en-US" sz="2000" u="sng" dirty="0">
                <a:effectLst/>
                <a:latin typeface="Goudy Old Style" panose="02020502050305020303" pitchFamily="18" charset="0"/>
                <a:ea typeface="Calibri" panose="020F0502020204030204" pitchFamily="34" charset="0"/>
                <a:cs typeface="Arial" panose="020B0604020202020204" pitchFamily="34" charset="0"/>
              </a:rPr>
              <a:t>accurate</a:t>
            </a:r>
            <a:r>
              <a:rPr lang="en-US" sz="2000" dirty="0">
                <a:effectLst/>
                <a:latin typeface="Goudy Old Style" panose="02020502050305020303" pitchFamily="18" charset="0"/>
                <a:ea typeface="Calibri" panose="020F0502020204030204" pitchFamily="34" charset="0"/>
                <a:cs typeface="Arial" panose="020B0604020202020204" pitchFamily="34" charset="0"/>
              </a:rPr>
              <a:t> statement relating to Florida’s Ethics law:</a:t>
            </a:r>
            <a:endParaRPr lang="en-US" sz="2000" dirty="0">
              <a:effectLst/>
              <a:latin typeface="Times New Roman" panose="02020603050405020304" pitchFamily="18" charset="0"/>
              <a:ea typeface="Times New Roman" panose="02020603050405020304" pitchFamily="18" charset="0"/>
            </a:endParaRPr>
          </a:p>
          <a:p>
            <a:pPr algn="l"/>
            <a:endParaRPr lang="en-US" sz="1800" b="0" i="0" dirty="0">
              <a:effectLst/>
              <a:latin typeface="Goudy Old Style" panose="02020502050305020303" pitchFamily="18" charset="0"/>
            </a:endParaRPr>
          </a:p>
        </p:txBody>
      </p:sp>
    </p:spTree>
    <p:extLst>
      <p:ext uri="{BB962C8B-B14F-4D97-AF65-F5344CB8AC3E}">
        <p14:creationId xmlns:p14="http://schemas.microsoft.com/office/powerpoint/2010/main" val="353778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2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106680" y="1709671"/>
            <a:ext cx="8884920" cy="3278333"/>
          </a:xfrm>
          <a:prstGeom prst="rect">
            <a:avLst/>
          </a:prstGeom>
          <a:noFill/>
        </p:spPr>
        <p:txBody>
          <a:bodyPr wrap="square">
            <a:spAutoFit/>
          </a:bodyPr>
          <a:lstStyle/>
          <a:p>
            <a:pPr marR="0" lvl="0" algn="just">
              <a:lnSpc>
                <a:spcPct val="115000"/>
              </a:lnSpc>
              <a:spcBef>
                <a:spcPts val="0"/>
              </a:spcBef>
              <a:spcAft>
                <a:spcPts val="1000"/>
              </a:spcAft>
            </a:pPr>
            <a:r>
              <a:rPr lang="en-US" dirty="0">
                <a:effectLst/>
                <a:latin typeface="Goudy Old Style" panose="02020502050305020303" pitchFamily="18" charset="0"/>
                <a:ea typeface="Calibri" panose="020F0502020204030204" pitchFamily="34" charset="0"/>
                <a:cs typeface="Arial" panose="020B0604020202020204" pitchFamily="34" charset="0"/>
              </a:rPr>
              <a:t>Which of the following is the most </a:t>
            </a:r>
            <a:r>
              <a:rPr lang="en-US" u="sng" dirty="0">
                <a:effectLst/>
                <a:latin typeface="Goudy Old Style" panose="02020502050305020303" pitchFamily="18" charset="0"/>
                <a:ea typeface="Calibri" panose="020F0502020204030204" pitchFamily="34" charset="0"/>
                <a:cs typeface="Arial" panose="020B0604020202020204" pitchFamily="34" charset="0"/>
              </a:rPr>
              <a:t>accurate</a:t>
            </a:r>
            <a:r>
              <a:rPr lang="en-US" dirty="0">
                <a:effectLst/>
                <a:latin typeface="Goudy Old Style" panose="02020502050305020303" pitchFamily="18" charset="0"/>
                <a:ea typeface="Calibri" panose="020F0502020204030204" pitchFamily="34" charset="0"/>
                <a:cs typeface="Arial" panose="020B0604020202020204" pitchFamily="34" charset="0"/>
              </a:rPr>
              <a:t> statement relating to Florida’s Ethics law:</a:t>
            </a:r>
            <a:endParaRPr lang="en-US" dirty="0">
              <a:effectLst/>
              <a:latin typeface="Times New Roman" panose="02020603050405020304" pitchFamily="18" charset="0"/>
              <a:ea typeface="Times New Roman" panose="02020603050405020304" pitchFamily="18" charset="0"/>
            </a:endParaRPr>
          </a:p>
          <a:p>
            <a:pPr marL="800100" marR="0" indent="-342900">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 Chairman’s acceptance of an evening out paid for by Sal is no longer a violation of the law because the total gift is under $100.00.  </a:t>
            </a:r>
          </a:p>
          <a:p>
            <a:pPr marL="800100" marR="0" indent="-342900">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 Chairman’s acceptance of an evening out paid for by Sal would only be acceptable if the total gift was under $25.00.</a:t>
            </a:r>
          </a:p>
          <a:p>
            <a:pPr marL="800100" marR="0" indent="-342900">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 Chairman can accept gifts from Sal, because Sal is not a lobbyist and the </a:t>
            </a:r>
            <a:r>
              <a:rPr lang="en-US" dirty="0">
                <a:latin typeface="Goudy Old Style" panose="02020502050305020303" pitchFamily="18" charset="0"/>
                <a:ea typeface="Calibri" panose="020F0502020204030204" pitchFamily="34" charset="0"/>
                <a:cs typeface="Arial" panose="020B0604020202020204" pitchFamily="34" charset="0"/>
              </a:rPr>
              <a:t> </a:t>
            </a:r>
            <a:r>
              <a:rPr lang="en-US" sz="1800" dirty="0">
                <a:effectLst/>
                <a:latin typeface="Goudy Old Style" panose="02020502050305020303" pitchFamily="18" charset="0"/>
                <a:ea typeface="Calibri" panose="020F0502020204030204" pitchFamily="34" charset="0"/>
                <a:cs typeface="Arial" panose="020B0604020202020204" pitchFamily="34" charset="0"/>
              </a:rPr>
              <a:t>laws prohibiting elected officials from accepting gifts only applies to gifts from lobbyists. </a:t>
            </a:r>
          </a:p>
          <a:p>
            <a:pPr marL="800100" marR="0" indent="-342900">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 Chairman should still pay his own way for his evening out with Sal to avoid any claims that Sal provided the Chairman with an unauthorized gift to influence the District’s Board’s decision making on the law and tractor maintenance contract. </a:t>
            </a:r>
            <a:endParaRPr lang="en-US" sz="1800" dirty="0">
              <a:effectLst/>
              <a:latin typeface="Times New Roman" panose="02020603050405020304" pitchFamily="18" charset="0"/>
              <a:ea typeface="Times New Roman" panose="02020603050405020304" pitchFamily="18" charset="0"/>
            </a:endParaRPr>
          </a:p>
          <a:p>
            <a:pPr algn="l"/>
            <a:endParaRPr lang="en-US" sz="1600" dirty="0">
              <a:latin typeface="Goudy Old Style" panose="02020502050305020303" pitchFamily="18" charset="0"/>
            </a:endParaRPr>
          </a:p>
        </p:txBody>
      </p:sp>
    </p:spTree>
    <p:extLst>
      <p:ext uri="{BB962C8B-B14F-4D97-AF65-F5344CB8AC3E}">
        <p14:creationId xmlns:p14="http://schemas.microsoft.com/office/powerpoint/2010/main" val="34411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153400" cy="1295400"/>
          </a:xfrm>
        </p:spPr>
        <p:txBody>
          <a:bodyPr>
            <a:noAutofit/>
          </a:bodyPr>
          <a:lstStyle/>
          <a:p>
            <a:r>
              <a:rPr lang="en-US" sz="3200" b="1" u="sng" dirty="0">
                <a:latin typeface="Goudy Old Style" panose="02020502050305020303" pitchFamily="18" charset="0"/>
              </a:rPr>
              <a:t>Question 2 </a:t>
            </a:r>
            <a:br>
              <a:rPr lang="en-US" sz="3200" b="1" u="sng" dirty="0">
                <a:latin typeface="Goudy Old Style" panose="02020502050305020303" pitchFamily="18" charset="0"/>
              </a:rPr>
            </a:br>
            <a:r>
              <a:rPr lang="en-US" sz="3200" b="1" u="sng" dirty="0">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60960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4" name="Picture 3" descr="A picture containing schematic&#10;&#10;Description automatically generated">
            <a:extLst>
              <a:ext uri="{FF2B5EF4-FFF2-40B4-BE49-F238E27FC236}">
                <a16:creationId xmlns:a16="http://schemas.microsoft.com/office/drawing/2014/main" id="{C6D5E298-8773-325C-3B96-C56844D5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22"/>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DA736C-878B-6544-1251-FD89AE61BDBC}"/>
              </a:ext>
            </a:extLst>
          </p:cNvPr>
          <p:cNvSpPr txBox="1"/>
          <p:nvPr/>
        </p:nvSpPr>
        <p:spPr>
          <a:xfrm>
            <a:off x="106680" y="1709671"/>
            <a:ext cx="8884920" cy="3832331"/>
          </a:xfrm>
          <a:prstGeom prst="rect">
            <a:avLst/>
          </a:prstGeom>
          <a:noFill/>
        </p:spPr>
        <p:txBody>
          <a:bodyPr wrap="square">
            <a:spAutoFit/>
          </a:bodyPr>
          <a:lstStyle/>
          <a:p>
            <a:pPr marR="0" lvl="0" algn="just">
              <a:lnSpc>
                <a:spcPct val="115000"/>
              </a:lnSpc>
              <a:spcBef>
                <a:spcPts val="0"/>
              </a:spcBef>
              <a:spcAft>
                <a:spcPts val="1000"/>
              </a:spcAft>
            </a:pPr>
            <a:r>
              <a:rPr lang="en-US" dirty="0">
                <a:effectLst/>
                <a:latin typeface="Goudy Old Style" panose="02020502050305020303" pitchFamily="18" charset="0"/>
                <a:ea typeface="Calibri" panose="020F0502020204030204" pitchFamily="34" charset="0"/>
                <a:cs typeface="Arial" panose="020B0604020202020204" pitchFamily="34" charset="0"/>
              </a:rPr>
              <a:t>Which of the following is the most </a:t>
            </a:r>
            <a:r>
              <a:rPr lang="en-US" u="sng" dirty="0">
                <a:effectLst/>
                <a:latin typeface="Goudy Old Style" panose="02020502050305020303" pitchFamily="18" charset="0"/>
                <a:ea typeface="Calibri" panose="020F0502020204030204" pitchFamily="34" charset="0"/>
                <a:cs typeface="Arial" panose="020B0604020202020204" pitchFamily="34" charset="0"/>
              </a:rPr>
              <a:t>accurate</a:t>
            </a:r>
            <a:r>
              <a:rPr lang="en-US" dirty="0">
                <a:effectLst/>
                <a:latin typeface="Goudy Old Style" panose="02020502050305020303" pitchFamily="18" charset="0"/>
                <a:ea typeface="Calibri" panose="020F0502020204030204" pitchFamily="34" charset="0"/>
                <a:cs typeface="Arial" panose="020B0604020202020204" pitchFamily="34" charset="0"/>
              </a:rPr>
              <a:t> statement relating to Florida’s Ethics law:</a:t>
            </a:r>
            <a:endParaRPr lang="en-US" dirty="0">
              <a:effectLst/>
              <a:latin typeface="Times New Roman" panose="02020603050405020304" pitchFamily="18" charset="0"/>
              <a:ea typeface="Times New Roman" panose="02020603050405020304" pitchFamily="18" charset="0"/>
            </a:endParaRPr>
          </a:p>
          <a:p>
            <a:pPr marL="800100" marR="0" indent="-342900">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 Chairman’s acceptance of an evening out paid for by Sal is no longer a violation of the law because the total gift is under $100.00.  </a:t>
            </a:r>
          </a:p>
          <a:p>
            <a:pPr marL="800100" marR="0" indent="-342900">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 Chairman’s acceptance of an evening out paid for by Sal would only be acceptable if the total gift was under $25.00.</a:t>
            </a:r>
          </a:p>
          <a:p>
            <a:pPr marL="800100" marR="0" indent="-342900">
              <a:spcBef>
                <a:spcPts val="0"/>
              </a:spcBef>
              <a:spcAft>
                <a:spcPts val="0"/>
              </a:spcAft>
              <a:buFont typeface="+mj-lt"/>
              <a:buAutoNum type="alphaLcPeriod"/>
            </a:pPr>
            <a:r>
              <a:rPr lang="en-US" sz="1800" dirty="0">
                <a:effectLst/>
                <a:latin typeface="Goudy Old Style" panose="02020502050305020303" pitchFamily="18" charset="0"/>
                <a:ea typeface="Calibri" panose="020F0502020204030204" pitchFamily="34" charset="0"/>
                <a:cs typeface="Arial" panose="020B0604020202020204" pitchFamily="34" charset="0"/>
              </a:rPr>
              <a:t>The Chairman can accept gifts from Sal, because Sal is not a lobbyist and the </a:t>
            </a:r>
            <a:r>
              <a:rPr lang="en-US" dirty="0">
                <a:latin typeface="Goudy Old Style" panose="02020502050305020303" pitchFamily="18" charset="0"/>
                <a:ea typeface="Calibri" panose="020F0502020204030204" pitchFamily="34" charset="0"/>
                <a:cs typeface="Arial" panose="020B0604020202020204" pitchFamily="34" charset="0"/>
              </a:rPr>
              <a:t> </a:t>
            </a:r>
            <a:r>
              <a:rPr lang="en-US" sz="1800" dirty="0">
                <a:effectLst/>
                <a:latin typeface="Goudy Old Style" panose="02020502050305020303" pitchFamily="18" charset="0"/>
                <a:ea typeface="Calibri" panose="020F0502020204030204" pitchFamily="34" charset="0"/>
                <a:cs typeface="Arial" panose="020B0604020202020204" pitchFamily="34" charset="0"/>
              </a:rPr>
              <a:t>laws prohibiting elected officials from accepting gifts only applies to gifts from 		lobbyists. </a:t>
            </a:r>
          </a:p>
          <a:p>
            <a:pPr marL="800100" marR="0" indent="-342900">
              <a:spcBef>
                <a:spcPts val="0"/>
              </a:spcBef>
              <a:spcAft>
                <a:spcPts val="0"/>
              </a:spcAft>
              <a:buFont typeface="+mj-lt"/>
              <a:buAutoNum type="alphaLcPeriod"/>
            </a:pPr>
            <a:endParaRPr lang="en-US" sz="1800" dirty="0">
              <a:effectLst/>
              <a:latin typeface="Goudy Old Style" panose="02020502050305020303" pitchFamily="18" charset="0"/>
              <a:ea typeface="Calibri" panose="020F0502020204030204" pitchFamily="34" charset="0"/>
              <a:cs typeface="Arial" panose="020B0604020202020204" pitchFamily="34" charset="0"/>
            </a:endParaRPr>
          </a:p>
          <a:p>
            <a:pPr marL="800100" marR="0" indent="-342900">
              <a:spcBef>
                <a:spcPts val="0"/>
              </a:spcBef>
              <a:spcAft>
                <a:spcPts val="0"/>
              </a:spcAft>
              <a:buFont typeface="+mj-lt"/>
              <a:buAutoNum type="alphaLcPeriod"/>
            </a:pPr>
            <a:r>
              <a:rPr lang="en-US" sz="1800" b="1" dirty="0">
                <a:effectLst/>
                <a:latin typeface="Goudy Old Style" panose="02020502050305020303" pitchFamily="18" charset="0"/>
                <a:ea typeface="Calibri" panose="020F0502020204030204" pitchFamily="34" charset="0"/>
                <a:cs typeface="Arial" panose="020B0604020202020204" pitchFamily="34" charset="0"/>
              </a:rPr>
              <a:t>The Chairman should still pay his own way for his evening out with Sal to avoid any claims that Sal provided the Chairman with an unauthorized gift to influence the District’s Board’s decision making on the law and tractor maintenance contract. </a:t>
            </a:r>
            <a:endParaRPr lang="en-US" sz="1800" b="1" dirty="0">
              <a:effectLst/>
              <a:latin typeface="Times New Roman" panose="02020603050405020304" pitchFamily="18" charset="0"/>
              <a:ea typeface="Times New Roman" panose="02020603050405020304" pitchFamily="18" charset="0"/>
            </a:endParaRPr>
          </a:p>
          <a:p>
            <a:pPr algn="l"/>
            <a:endParaRPr lang="en-US" sz="1600" dirty="0">
              <a:latin typeface="Goudy Old Style" panose="02020502050305020303" pitchFamily="18" charset="0"/>
            </a:endParaRPr>
          </a:p>
        </p:txBody>
      </p:sp>
      <p:sp>
        <p:nvSpPr>
          <p:cNvPr id="6" name="Oval 5">
            <a:extLst>
              <a:ext uri="{FF2B5EF4-FFF2-40B4-BE49-F238E27FC236}">
                <a16:creationId xmlns:a16="http://schemas.microsoft.com/office/drawing/2014/main" id="{9203C64E-C68F-B8F4-6A41-4B3A4E9A3AEE}"/>
              </a:ext>
            </a:extLst>
          </p:cNvPr>
          <p:cNvSpPr/>
          <p:nvPr/>
        </p:nvSpPr>
        <p:spPr>
          <a:xfrm>
            <a:off x="533400" y="4343400"/>
            <a:ext cx="381000"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540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76200" y="1261986"/>
            <a:ext cx="8458200" cy="1569660"/>
          </a:xfrm>
          <a:prstGeom prst="rect">
            <a:avLst/>
          </a:prstGeom>
        </p:spPr>
        <p:txBody>
          <a:bodyPr wrap="square">
            <a:spAutoFit/>
          </a:bodyPr>
          <a:lstStyle/>
          <a:p>
            <a:pPr algn="just"/>
            <a:endParaRPr lang="en-US" sz="2400" dirty="0">
              <a:latin typeface="Goudy Old Style" panose="02020502050305020303"/>
            </a:endParaRPr>
          </a:p>
          <a:p>
            <a:pPr lvl="1" algn="just"/>
            <a:endParaRPr lang="en-US" sz="2400" dirty="0">
              <a:latin typeface="Goudy Old Style" panose="02020502050305020303"/>
            </a:endParaRPr>
          </a:p>
          <a:p>
            <a:pPr lvl="1" algn="just"/>
            <a:endParaRPr lang="en-US" sz="2400" dirty="0"/>
          </a:p>
          <a:p>
            <a:pPr lvl="1" algn="just"/>
            <a:endParaRPr lang="en-US" sz="2400" dirty="0">
              <a:latin typeface="Goudy Old Style" panose="02020502050305020303"/>
            </a:endParaRPr>
          </a:p>
        </p:txBody>
      </p:sp>
      <p:pic>
        <p:nvPicPr>
          <p:cNvPr id="2" name="Picture 3" descr="A picture containing schematic">
            <a:extLst>
              <a:ext uri="{FF2B5EF4-FFF2-40B4-BE49-F238E27FC236}">
                <a16:creationId xmlns:a16="http://schemas.microsoft.com/office/drawing/2014/main" id="{F391D34D-08AB-4D60-5243-841906BDE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7257"/>
            <a:ext cx="388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1ECDA8D-FF1D-9712-0A7F-031076D9EF6C}"/>
              </a:ext>
            </a:extLst>
          </p:cNvPr>
          <p:cNvPicPr>
            <a:picLocks noChangeAspect="1"/>
          </p:cNvPicPr>
          <p:nvPr/>
        </p:nvPicPr>
        <p:blipFill>
          <a:blip r:embed="rId4"/>
          <a:stretch>
            <a:fillRect/>
          </a:stretch>
        </p:blipFill>
        <p:spPr>
          <a:xfrm>
            <a:off x="2514600" y="1461975"/>
            <a:ext cx="3805237" cy="4275258"/>
          </a:xfrm>
          <a:prstGeom prst="rect">
            <a:avLst/>
          </a:prstGeom>
        </p:spPr>
      </p:pic>
    </p:spTree>
    <p:extLst>
      <p:ext uri="{BB962C8B-B14F-4D97-AF65-F5344CB8AC3E}">
        <p14:creationId xmlns:p14="http://schemas.microsoft.com/office/powerpoint/2010/main" val="27910986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F03BE1E658DD46AA2D91AF4F773C2E" ma:contentTypeVersion="13" ma:contentTypeDescription="Create a new document." ma:contentTypeScope="" ma:versionID="a52e58a1c9b373e3a4e2fd751094c1ab">
  <xsd:schema xmlns:xsd="http://www.w3.org/2001/XMLSchema" xmlns:xs="http://www.w3.org/2001/XMLSchema" xmlns:p="http://schemas.microsoft.com/office/2006/metadata/properties" xmlns:ns2="950a4419-49b6-4e96-a71e-d8d7706c2059" xmlns:ns3="d6ec5669-1e6a-4443-bb9a-acd155021e7e" targetNamespace="http://schemas.microsoft.com/office/2006/metadata/properties" ma:root="true" ma:fieldsID="06ce19b6af369169ff163e1905f6db93" ns2:_="" ns3:_="">
    <xsd:import namespace="950a4419-49b6-4e96-a71e-d8d7706c2059"/>
    <xsd:import namespace="d6ec5669-1e6a-4443-bb9a-acd155021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0a4419-49b6-4e96-a71e-d8d7706c20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913b15-daf5-49cd-80cd-faa790994200"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ec5669-1e6a-4443-bb9a-acd155021e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4254dd1-68de-49ad-baf3-045ce67dd17a}" ma:internalName="TaxCatchAll" ma:showField="CatchAllData" ma:web="d6ec5669-1e6a-4443-bb9a-acd155021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0a4419-49b6-4e96-a71e-d8d7706c2059">
      <Terms xmlns="http://schemas.microsoft.com/office/infopath/2007/PartnerControls"/>
    </lcf76f155ced4ddcb4097134ff3c332f>
    <TaxCatchAll xmlns="d6ec5669-1e6a-4443-bb9a-acd155021e7e" xsi:nil="true"/>
  </documentManagement>
</p:properties>
</file>

<file path=customXml/itemProps1.xml><?xml version="1.0" encoding="utf-8"?>
<ds:datastoreItem xmlns:ds="http://schemas.openxmlformats.org/officeDocument/2006/customXml" ds:itemID="{29C820D9-7064-4622-9241-974F586F971F}"/>
</file>

<file path=customXml/itemProps2.xml><?xml version="1.0" encoding="utf-8"?>
<ds:datastoreItem xmlns:ds="http://schemas.openxmlformats.org/officeDocument/2006/customXml" ds:itemID="{EF4FDCA2-95F5-4CC7-9F5A-4C3620FF7399}">
  <ds:schemaRefs>
    <ds:schemaRef ds:uri="http://schemas.microsoft.com/sharepoint/v3/contenttype/forms"/>
  </ds:schemaRefs>
</ds:datastoreItem>
</file>

<file path=customXml/itemProps3.xml><?xml version="1.0" encoding="utf-8"?>
<ds:datastoreItem xmlns:ds="http://schemas.openxmlformats.org/officeDocument/2006/customXml" ds:itemID="{3BE3F347-AC52-460B-BC5F-23F153706B18}">
  <ds:schemaRefs>
    <ds:schemaRef ds:uri="http://www.w3.org/XML/1998/namespace"/>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b470c8ac-edca-4cf5-a967-95d53433d676"/>
    <ds:schemaRef ds:uri="6d850ad5-c428-4137-bc64-4d248b080b3d"/>
  </ds:schemaRefs>
</ds:datastoreItem>
</file>

<file path=docProps/app.xml><?xml version="1.0" encoding="utf-8"?>
<Properties xmlns="http://schemas.openxmlformats.org/officeDocument/2006/extended-properties" xmlns:vt="http://schemas.openxmlformats.org/officeDocument/2006/docPropsVTypes">
  <TotalTime>13165</TotalTime>
  <Words>3413</Words>
  <Application>Microsoft Office PowerPoint</Application>
  <PresentationFormat>On-screen Show (4:3)</PresentationFormat>
  <Paragraphs>307</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Goudy Old Style</vt:lpstr>
      <vt:lpstr>Times New Roman</vt:lpstr>
      <vt:lpstr>1_Office Theme</vt:lpstr>
      <vt:lpstr>Florida’s Ethics Law Training Ethics Law Quiz (Part 2)</vt:lpstr>
      <vt:lpstr>PowerPoint Presentation</vt:lpstr>
      <vt:lpstr>Question 1  </vt:lpstr>
      <vt:lpstr>Question 1   </vt:lpstr>
      <vt:lpstr>Question 1   </vt:lpstr>
      <vt:lpstr>Question 2  </vt:lpstr>
      <vt:lpstr>Question 2   </vt:lpstr>
      <vt:lpstr>Question 2   </vt:lpstr>
      <vt:lpstr>PowerPoint Presentation</vt:lpstr>
      <vt:lpstr>Question 3  </vt:lpstr>
      <vt:lpstr>Question 3   </vt:lpstr>
      <vt:lpstr>Question 3   </vt:lpstr>
      <vt:lpstr>Question 4  </vt:lpstr>
      <vt:lpstr>Question 4   </vt:lpstr>
      <vt:lpstr>Question 4   </vt:lpstr>
      <vt:lpstr>PowerPoint Presentation</vt:lpstr>
      <vt:lpstr>Question 5  </vt:lpstr>
      <vt:lpstr>Question 5   </vt:lpstr>
      <vt:lpstr>Question 5   </vt:lpstr>
      <vt:lpstr>Question 6  </vt:lpstr>
      <vt:lpstr>Question 6   </vt:lpstr>
      <vt:lpstr>Question 6   </vt:lpstr>
      <vt:lpstr>PowerPoint Presentation</vt:lpstr>
      <vt:lpstr>PowerPoint Presentation</vt:lpstr>
      <vt:lpstr>Question 7  </vt:lpstr>
      <vt:lpstr>Question 7  </vt:lpstr>
      <vt:lpstr>PowerPoint Presentation</vt:lpstr>
      <vt:lpstr>PowerPoint Presentation</vt:lpstr>
      <vt:lpstr>Question 8  </vt:lpstr>
      <vt:lpstr>Question 8</vt:lpstr>
      <vt:lpstr>Question 8</vt:lpstr>
      <vt:lpstr>Question 9- BONUS </vt:lpstr>
      <vt:lpstr>Question 9- BONUS </vt:lpstr>
      <vt:lpstr>PowerPoint Presentation</vt:lpstr>
      <vt:lpstr>For more information, please contact:   Andrew Cohen acohen@flgovlaw.com  (941) 306-4730  Persson, Cohen, Mooney, Fernandez &amp; Jackson P.A. Offices Located in: Lakewood Ranch &amp; Venice  www.flgovlaw.com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 of a Beach: My Airbnb was Shut Down by the City!</dc:title>
  <dc:creator>Regina Kardash - Persson, Cohen &amp; Mooney, P.A.</dc:creator>
  <cp:lastModifiedBy>Flo Wiener</cp:lastModifiedBy>
  <cp:revision>145</cp:revision>
  <cp:lastPrinted>2024-04-10T15:24:51Z</cp:lastPrinted>
  <dcterms:created xsi:type="dcterms:W3CDTF">2019-01-29T15:10:13Z</dcterms:created>
  <dcterms:modified xsi:type="dcterms:W3CDTF">2026-04-29T18:24:09Z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0x0101007DF03BE1E658DD46AA2D91AF4F773C2E</vt:lpwstr>
  </property>
  <property fmtid="{D5CDD505-2E9C-101B-9397-08002B2CF9AE}" pid="3" name="MediaServiceImageTags">
    <vt:lpwstr/>
  </property>
</Properties>
</file>